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8" r:id="rId8"/>
    <p:sldId id="270" r:id="rId9"/>
    <p:sldId id="271" r:id="rId10"/>
    <p:sldId id="272" r:id="rId11"/>
    <p:sldId id="273" r:id="rId12"/>
    <p:sldId id="274" r:id="rId13"/>
    <p:sldId id="264" r:id="rId14"/>
    <p:sldId id="263" r:id="rId15"/>
    <p:sldId id="265" r:id="rId16"/>
    <p:sldId id="275" r:id="rId17"/>
    <p:sldId id="266" r:id="rId18"/>
    <p:sldId id="277" r:id="rId19"/>
    <p:sldId id="279" r:id="rId20"/>
    <p:sldId id="282"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130" d="100"/>
          <a:sy n="130" d="100"/>
        </p:scale>
        <p:origin x="-1092"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7620029-3200-4B43-BF5F-90B4B7352DA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71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0978FC-D67B-4DAD-B81C-8095D68B08D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158263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945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523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12151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464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004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8471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146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268012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978FC-D67B-4DAD-B81C-8095D68B08D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20029-3200-4B43-BF5F-90B4B7352DA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647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0978FC-D67B-4DAD-B81C-8095D68B08D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2500596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0978FC-D67B-4DAD-B81C-8095D68B08D7}"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620029-3200-4B43-BF5F-90B4B7352DA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622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978FC-D67B-4DAD-B81C-8095D68B08D7}"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620029-3200-4B43-BF5F-90B4B7352DA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25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978FC-D67B-4DAD-B81C-8095D68B08D7}"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2826088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0978FC-D67B-4DAD-B81C-8095D68B08D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20029-3200-4B43-BF5F-90B4B7352DA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35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0978FC-D67B-4DAD-B81C-8095D68B08D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20029-3200-4B43-BF5F-90B4B7352DA0}" type="slidenum">
              <a:rPr lang="en-US" smtClean="0"/>
              <a:t>‹#›</a:t>
            </a:fld>
            <a:endParaRPr lang="en-US"/>
          </a:p>
        </p:txBody>
      </p:sp>
    </p:spTree>
    <p:extLst>
      <p:ext uri="{BB962C8B-B14F-4D97-AF65-F5344CB8AC3E}">
        <p14:creationId xmlns:p14="http://schemas.microsoft.com/office/powerpoint/2010/main" val="3534739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978FC-D67B-4DAD-B81C-8095D68B08D7}" type="datetimeFigureOut">
              <a:rPr lang="en-US" smtClean="0"/>
              <a:t>1/9/2024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620029-3200-4B43-BF5F-90B4B7352DA0}" type="slidenum">
              <a:rPr lang="en-US" smtClean="0"/>
              <a:t>‹#›</a:t>
            </a:fld>
            <a:endParaRPr lang="en-US"/>
          </a:p>
        </p:txBody>
      </p:sp>
    </p:spTree>
    <p:extLst>
      <p:ext uri="{BB962C8B-B14F-4D97-AF65-F5344CB8AC3E}">
        <p14:creationId xmlns:p14="http://schemas.microsoft.com/office/powerpoint/2010/main" val="36564163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A6C4-A5B4-8579-7876-E2DAC1C53EFA}"/>
              </a:ext>
            </a:extLst>
          </p:cNvPr>
          <p:cNvSpPr>
            <a:spLocks noGrp="1"/>
          </p:cNvSpPr>
          <p:nvPr>
            <p:ph type="ctrTitle"/>
          </p:nvPr>
        </p:nvSpPr>
        <p:spPr>
          <a:xfrm>
            <a:off x="2683933" y="2534393"/>
            <a:ext cx="6815669" cy="1515533"/>
          </a:xfrm>
        </p:spPr>
        <p:txBody>
          <a:bodyPr/>
          <a:lstStyle/>
          <a:p>
            <a:pPr rtl="0">
              <a:spcBef>
                <a:spcPts val="0"/>
              </a:spcBef>
              <a:spcAft>
                <a:spcPts val="0"/>
              </a:spcAft>
            </a:pPr>
            <a:r>
              <a:rPr lang="en-US" sz="3200" b="1" i="0" u="none" strike="noStrike" dirty="0">
                <a:solidFill>
                  <a:schemeClr val="tx1"/>
                </a:solidFill>
                <a:effectLst/>
                <a:latin typeface="Maven Pro"/>
              </a:rPr>
              <a:t>Mental Illness Service Availability and It’s Affect on Crime Rate in NYC Boroughs</a:t>
            </a:r>
            <a:br>
              <a:rPr lang="en-US" b="0" dirty="0">
                <a:effectLst/>
              </a:rPr>
            </a:br>
            <a:endParaRPr lang="en-US" dirty="0"/>
          </a:p>
        </p:txBody>
      </p:sp>
      <p:sp>
        <p:nvSpPr>
          <p:cNvPr id="3" name="Subtitle 2">
            <a:extLst>
              <a:ext uri="{FF2B5EF4-FFF2-40B4-BE49-F238E27FC236}">
                <a16:creationId xmlns:a16="http://schemas.microsoft.com/office/drawing/2014/main" id="{CE346440-95AC-7EAE-72B2-CF1A5D25D049}"/>
              </a:ext>
            </a:extLst>
          </p:cNvPr>
          <p:cNvSpPr>
            <a:spLocks noGrp="1"/>
          </p:cNvSpPr>
          <p:nvPr>
            <p:ph type="subTitle" idx="1"/>
          </p:nvPr>
        </p:nvSpPr>
        <p:spPr/>
        <p:txBody>
          <a:bodyPr/>
          <a:lstStyle/>
          <a:p>
            <a:r>
              <a:rPr lang="en-US" dirty="0"/>
              <a:t>Group 3: Zac Blankenship, La’Berrick Williams, Zachary Creamer, Fran</a:t>
            </a:r>
          </a:p>
        </p:txBody>
      </p:sp>
    </p:spTree>
    <p:extLst>
      <p:ext uri="{BB962C8B-B14F-4D97-AF65-F5344CB8AC3E}">
        <p14:creationId xmlns:p14="http://schemas.microsoft.com/office/powerpoint/2010/main" val="2640551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4C5C-9E21-A6E1-9D42-AE54546122A3}"/>
              </a:ext>
            </a:extLst>
          </p:cNvPr>
          <p:cNvSpPr>
            <a:spLocks noGrp="1"/>
          </p:cNvSpPr>
          <p:nvPr>
            <p:ph type="title"/>
          </p:nvPr>
        </p:nvSpPr>
        <p:spPr/>
        <p:txBody>
          <a:bodyPr/>
          <a:lstStyle/>
          <a:p>
            <a:r>
              <a:rPr lang="en-US" sz="2400" dirty="0">
                <a:solidFill>
                  <a:srgbClr val="262626"/>
                </a:solidFill>
              </a:rPr>
              <a:t>Analyze (2 of 5) c. </a:t>
            </a:r>
            <a:endParaRPr lang="en-US" dirty="0"/>
          </a:p>
        </p:txBody>
      </p:sp>
      <p:pic>
        <p:nvPicPr>
          <p:cNvPr id="6" name="Content Placeholder 5">
            <a:extLst>
              <a:ext uri="{FF2B5EF4-FFF2-40B4-BE49-F238E27FC236}">
                <a16:creationId xmlns:a16="http://schemas.microsoft.com/office/drawing/2014/main" id="{2024D982-CBD2-4489-68B9-02F474D15EA7}"/>
              </a:ext>
            </a:extLst>
          </p:cNvPr>
          <p:cNvPicPr>
            <a:picLocks noGrp="1" noChangeAspect="1"/>
          </p:cNvPicPr>
          <p:nvPr>
            <p:ph idx="1"/>
          </p:nvPr>
        </p:nvPicPr>
        <p:blipFill>
          <a:blip r:embed="rId2"/>
          <a:stretch>
            <a:fillRect/>
          </a:stretch>
        </p:blipFill>
        <p:spPr>
          <a:xfrm>
            <a:off x="5418138" y="1400398"/>
            <a:ext cx="5470525" cy="4057204"/>
          </a:xfrm>
        </p:spPr>
      </p:pic>
      <p:sp>
        <p:nvSpPr>
          <p:cNvPr id="4" name="Text Placeholder 3">
            <a:extLst>
              <a:ext uri="{FF2B5EF4-FFF2-40B4-BE49-F238E27FC236}">
                <a16:creationId xmlns:a16="http://schemas.microsoft.com/office/drawing/2014/main" id="{D8C84C53-CAC1-8F2C-5742-96CE316CCFEC}"/>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800" dirty="0">
                <a:latin typeface="Nunito" pitchFamily="2" charset="0"/>
              </a:rPr>
              <a:t>Staten Island Arrest Data</a:t>
            </a:r>
          </a:p>
          <a:p>
            <a:pPr marL="285750" indent="-285750" algn="l">
              <a:buFont typeface="Arial" panose="020B0604020202020204" pitchFamily="34" charset="0"/>
              <a:buChar char="•"/>
            </a:pPr>
            <a:r>
              <a:rPr lang="en-US" sz="1800" dirty="0">
                <a:latin typeface="Nunito" pitchFamily="2" charset="0"/>
              </a:rPr>
              <a:t>3 Mental Facilities </a:t>
            </a:r>
          </a:p>
          <a:p>
            <a:pPr marL="285750" indent="-285750" algn="l">
              <a:buFont typeface="Arial" panose="020B0604020202020204" pitchFamily="34" charset="0"/>
              <a:buChar char="•"/>
            </a:pPr>
            <a:r>
              <a:rPr lang="en-US" sz="1800" dirty="0">
                <a:latin typeface="Nunito" pitchFamily="2" charset="0"/>
              </a:rPr>
              <a:t>495,747 Population</a:t>
            </a:r>
          </a:p>
          <a:p>
            <a:pPr marL="285750" indent="-285750" algn="l">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321272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F20B-530D-6D45-6748-4561E63E809C}"/>
              </a:ext>
            </a:extLst>
          </p:cNvPr>
          <p:cNvSpPr>
            <a:spLocks noGrp="1"/>
          </p:cNvSpPr>
          <p:nvPr>
            <p:ph type="title"/>
          </p:nvPr>
        </p:nvSpPr>
        <p:spPr/>
        <p:txBody>
          <a:bodyPr/>
          <a:lstStyle/>
          <a:p>
            <a:r>
              <a:rPr lang="en-US" sz="2400" dirty="0">
                <a:solidFill>
                  <a:srgbClr val="262626"/>
                </a:solidFill>
              </a:rPr>
              <a:t>Analyze (2 of 5) d.</a:t>
            </a:r>
            <a:endParaRPr lang="en-US" dirty="0"/>
          </a:p>
        </p:txBody>
      </p:sp>
      <p:pic>
        <p:nvPicPr>
          <p:cNvPr id="6" name="Content Placeholder 5">
            <a:extLst>
              <a:ext uri="{FF2B5EF4-FFF2-40B4-BE49-F238E27FC236}">
                <a16:creationId xmlns:a16="http://schemas.microsoft.com/office/drawing/2014/main" id="{CA5763C7-8B0C-97BC-2C4E-1C0B1C2AEC79}"/>
              </a:ext>
            </a:extLst>
          </p:cNvPr>
          <p:cNvPicPr>
            <a:picLocks noGrp="1" noChangeAspect="1"/>
          </p:cNvPicPr>
          <p:nvPr>
            <p:ph idx="1"/>
          </p:nvPr>
        </p:nvPicPr>
        <p:blipFill>
          <a:blip r:embed="rId2"/>
          <a:stretch>
            <a:fillRect/>
          </a:stretch>
        </p:blipFill>
        <p:spPr>
          <a:xfrm>
            <a:off x="6377586" y="982663"/>
            <a:ext cx="3551628" cy="4892675"/>
          </a:xfrm>
        </p:spPr>
      </p:pic>
      <p:sp>
        <p:nvSpPr>
          <p:cNvPr id="4" name="Text Placeholder 3">
            <a:extLst>
              <a:ext uri="{FF2B5EF4-FFF2-40B4-BE49-F238E27FC236}">
                <a16:creationId xmlns:a16="http://schemas.microsoft.com/office/drawing/2014/main" id="{DE9BF01A-55EE-FD37-B5B0-340AB628AFC8}"/>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800" dirty="0">
                <a:latin typeface="Nunito" pitchFamily="2" charset="0"/>
              </a:rPr>
              <a:t>Brooklyn Arrest Data</a:t>
            </a:r>
          </a:p>
          <a:p>
            <a:pPr marL="285750" indent="-285750" algn="l">
              <a:buFont typeface="Arial" panose="020B0604020202020204" pitchFamily="34" charset="0"/>
              <a:buChar char="•"/>
            </a:pPr>
            <a:r>
              <a:rPr lang="en-US" sz="1800" dirty="0">
                <a:latin typeface="Nunito" pitchFamily="2" charset="0"/>
              </a:rPr>
              <a:t>19 Mental Facilities</a:t>
            </a:r>
          </a:p>
          <a:p>
            <a:pPr marL="285750" indent="-285750" algn="l">
              <a:buFont typeface="Arial" panose="020B0604020202020204" pitchFamily="34" charset="0"/>
              <a:buChar char="•"/>
            </a:pPr>
            <a:r>
              <a:rPr lang="en-US" sz="1800" dirty="0">
                <a:latin typeface="Nunito" pitchFamily="2" charset="0"/>
              </a:rPr>
              <a:t>2,736,074 Population</a:t>
            </a:r>
          </a:p>
          <a:p>
            <a:pPr marL="285750" indent="-285750" algn="l">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42152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6F2-0249-4DA6-B423-B18D465291F0}"/>
              </a:ext>
            </a:extLst>
          </p:cNvPr>
          <p:cNvSpPr>
            <a:spLocks noGrp="1"/>
          </p:cNvSpPr>
          <p:nvPr>
            <p:ph type="title"/>
          </p:nvPr>
        </p:nvSpPr>
        <p:spPr/>
        <p:txBody>
          <a:bodyPr/>
          <a:lstStyle/>
          <a:p>
            <a:r>
              <a:rPr lang="en-US" sz="2400" dirty="0">
                <a:solidFill>
                  <a:srgbClr val="262626"/>
                </a:solidFill>
              </a:rPr>
              <a:t>Analyze (2 of 5) e.</a:t>
            </a:r>
            <a:endParaRPr lang="en-US" dirty="0"/>
          </a:p>
        </p:txBody>
      </p:sp>
      <p:pic>
        <p:nvPicPr>
          <p:cNvPr id="6" name="Content Placeholder 5">
            <a:extLst>
              <a:ext uri="{FF2B5EF4-FFF2-40B4-BE49-F238E27FC236}">
                <a16:creationId xmlns:a16="http://schemas.microsoft.com/office/drawing/2014/main" id="{0BB867B2-6601-F0ED-BDFB-23CBF1F9591E}"/>
              </a:ext>
            </a:extLst>
          </p:cNvPr>
          <p:cNvPicPr>
            <a:picLocks noGrp="1" noChangeAspect="1"/>
          </p:cNvPicPr>
          <p:nvPr>
            <p:ph idx="1"/>
          </p:nvPr>
        </p:nvPicPr>
        <p:blipFill>
          <a:blip r:embed="rId2"/>
          <a:stretch>
            <a:fillRect/>
          </a:stretch>
        </p:blipFill>
        <p:spPr>
          <a:xfrm>
            <a:off x="6207025" y="1111131"/>
            <a:ext cx="3892750" cy="4635738"/>
          </a:xfrm>
        </p:spPr>
      </p:pic>
      <p:sp>
        <p:nvSpPr>
          <p:cNvPr id="4" name="Text Placeholder 3">
            <a:extLst>
              <a:ext uri="{FF2B5EF4-FFF2-40B4-BE49-F238E27FC236}">
                <a16:creationId xmlns:a16="http://schemas.microsoft.com/office/drawing/2014/main" id="{5BEF003B-04A0-C958-232C-E33B082A6169}"/>
              </a:ext>
            </a:extLst>
          </p:cNvPr>
          <p:cNvSpPr>
            <a:spLocks noGrp="1"/>
          </p:cNvSpPr>
          <p:nvPr>
            <p:ph type="body" sz="half" idx="2"/>
          </p:nvPr>
        </p:nvSpPr>
        <p:spPr/>
        <p:txBody>
          <a:bodyPr>
            <a:normAutofit/>
          </a:bodyPr>
          <a:lstStyle/>
          <a:p>
            <a:pPr marL="285750" indent="-285750" algn="l">
              <a:buFont typeface="Arial" panose="020B0604020202020204" pitchFamily="34" charset="0"/>
              <a:buChar char="•"/>
            </a:pPr>
            <a:r>
              <a:rPr lang="en-US" sz="1800" dirty="0">
                <a:latin typeface="Nunito" pitchFamily="2" charset="0"/>
              </a:rPr>
              <a:t>Queens Arrest Data</a:t>
            </a:r>
          </a:p>
          <a:p>
            <a:pPr marL="285750" indent="-285750" algn="l">
              <a:buFont typeface="Arial" panose="020B0604020202020204" pitchFamily="34" charset="0"/>
              <a:buChar char="•"/>
            </a:pPr>
            <a:r>
              <a:rPr lang="en-US" sz="1800" dirty="0">
                <a:latin typeface="Nunito" pitchFamily="2" charset="0"/>
              </a:rPr>
              <a:t>14 Mental Facilities</a:t>
            </a:r>
          </a:p>
          <a:p>
            <a:pPr marL="285750" indent="-285750" algn="l">
              <a:buFont typeface="Arial" panose="020B0604020202020204" pitchFamily="34" charset="0"/>
              <a:buChar char="•"/>
            </a:pPr>
            <a:r>
              <a:rPr lang="en-US" sz="1800" dirty="0">
                <a:latin typeface="Nunito" pitchFamily="2" charset="0"/>
              </a:rPr>
              <a:t>2,405,464 Population</a:t>
            </a:r>
          </a:p>
        </p:txBody>
      </p:sp>
    </p:spTree>
    <p:extLst>
      <p:ext uri="{BB962C8B-B14F-4D97-AF65-F5344CB8AC3E}">
        <p14:creationId xmlns:p14="http://schemas.microsoft.com/office/powerpoint/2010/main" val="3292596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4A2DF71-26C6-E80B-A263-C07C7C75DBEF}"/>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800" dirty="0">
                <a:solidFill>
                  <a:srgbClr val="262626"/>
                </a:solidFill>
              </a:rPr>
              <a:t>Analyze (3 of 5)</a:t>
            </a:r>
          </a:p>
        </p:txBody>
      </p:sp>
      <p:cxnSp>
        <p:nvCxnSpPr>
          <p:cNvPr id="27" name="Straight Connector 2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F2347B21-95B1-E726-7F75-0ADE75ACDD30}"/>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marL="285750" indent="-285750" algn="l" fontAlgn="base">
              <a:lnSpc>
                <a:spcPts val="1800"/>
              </a:lnSpc>
              <a:buFont typeface="Arial" panose="020B0604020202020204" pitchFamily="34" charset="0"/>
              <a:buChar char="•"/>
            </a:pPr>
            <a:r>
              <a:rPr lang="en-US" sz="1000" b="0" i="0" u="none" strike="noStrike" dirty="0">
                <a:solidFill>
                  <a:srgbClr val="262626"/>
                </a:solidFill>
                <a:latin typeface="Nunito" pitchFamily="2" charset="0"/>
              </a:rPr>
              <a:t>After grouping all of the arrest records by borough and finding the sum for each, we see that Brooklyn, Manhattan, and the Bronx have the highest arrest counts with Staten Island with the lowest.</a:t>
            </a:r>
          </a:p>
          <a:p>
            <a:pPr marL="285750" indent="-285750" algn="l" fontAlgn="base">
              <a:lnSpc>
                <a:spcPts val="1800"/>
              </a:lnSpc>
              <a:buFont typeface="Arial" panose="020B0604020202020204" pitchFamily="34" charset="0"/>
              <a:buChar char="•"/>
            </a:pPr>
            <a:r>
              <a:rPr lang="en-US" sz="1000" b="0" i="0" u="none" strike="noStrike" dirty="0">
                <a:solidFill>
                  <a:srgbClr val="262626"/>
                </a:solidFill>
                <a:latin typeface="Nunito" pitchFamily="2" charset="0"/>
              </a:rPr>
              <a:t>Based on </a:t>
            </a:r>
            <a:r>
              <a:rPr lang="en-US" sz="1000" dirty="0">
                <a:solidFill>
                  <a:srgbClr val="262626"/>
                </a:solidFill>
                <a:latin typeface="Nunito" pitchFamily="2" charset="0"/>
              </a:rPr>
              <a:t>this data</a:t>
            </a:r>
            <a:r>
              <a:rPr lang="en-US" sz="1000" b="0" i="0" u="none" strike="noStrike" dirty="0">
                <a:solidFill>
                  <a:srgbClr val="262626"/>
                </a:solidFill>
                <a:latin typeface="Nunito" pitchFamily="2" charset="0"/>
              </a:rPr>
              <a:t>, we can </a:t>
            </a:r>
            <a:r>
              <a:rPr lang="en-US" sz="1000" dirty="0">
                <a:solidFill>
                  <a:srgbClr val="262626"/>
                </a:solidFill>
                <a:latin typeface="Nunito" pitchFamily="2" charset="0"/>
              </a:rPr>
              <a:t>assume</a:t>
            </a:r>
            <a:r>
              <a:rPr lang="en-US" sz="1000" b="0" i="0" u="none" strike="noStrike" dirty="0">
                <a:solidFill>
                  <a:srgbClr val="262626"/>
                </a:solidFill>
                <a:latin typeface="Nunito" pitchFamily="2" charset="0"/>
              </a:rPr>
              <a:t> that Brooklyn, Manhattan, and the Bronx have the least amount of mental health facilities while Staten Island has the most.</a:t>
            </a:r>
          </a:p>
          <a:p>
            <a:pPr>
              <a:lnSpc>
                <a:spcPts val="1800"/>
              </a:lnSpc>
              <a:buFont typeface="Arial"/>
              <a:buChar char="•"/>
            </a:pPr>
            <a:endParaRPr lang="en-US" sz="1000" b="1" dirty="0">
              <a:solidFill>
                <a:srgbClr val="262626"/>
              </a:solidFill>
              <a:latin typeface="Nunito" pitchFamily="2" charset="0"/>
            </a:endParaRPr>
          </a:p>
        </p:txBody>
      </p:sp>
      <p:pic>
        <p:nvPicPr>
          <p:cNvPr id="6" name="Content Placeholder 5">
            <a:extLst>
              <a:ext uri="{FF2B5EF4-FFF2-40B4-BE49-F238E27FC236}">
                <a16:creationId xmlns:a16="http://schemas.microsoft.com/office/drawing/2014/main" id="{15C9FBA1-5C0B-C7B2-B1C7-25410F76397E}"/>
              </a:ext>
            </a:extLst>
          </p:cNvPr>
          <p:cNvPicPr>
            <a:picLocks noGrp="1" noChangeAspect="1"/>
          </p:cNvPicPr>
          <p:nvPr>
            <p:ph idx="1"/>
          </p:nvPr>
        </p:nvPicPr>
        <p:blipFill>
          <a:blip r:embed="rId5"/>
          <a:stretch>
            <a:fillRect/>
          </a:stretch>
        </p:blipFill>
        <p:spPr>
          <a:xfrm>
            <a:off x="5418668" y="1589891"/>
            <a:ext cx="5469466" cy="3678215"/>
          </a:xfrm>
          <a:prstGeom prst="rect">
            <a:avLst/>
          </a:prstGeom>
          <a:ln w="57150" cmpd="thickThin">
            <a:solidFill>
              <a:srgbClr val="7F7F7F"/>
            </a:solidFill>
            <a:miter lim="800000"/>
          </a:ln>
        </p:spPr>
      </p:pic>
    </p:spTree>
    <p:extLst>
      <p:ext uri="{BB962C8B-B14F-4D97-AF65-F5344CB8AC3E}">
        <p14:creationId xmlns:p14="http://schemas.microsoft.com/office/powerpoint/2010/main" val="308084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5" name="Picture 34">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7" name="Picture 36">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8" name="Picture 37">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0" name="Straight Connector 3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42" name="Rectangle 4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5" name="Picture 4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7" name="Picture 4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FBFEAD7-8789-0154-B586-7D6CC28C47F3}"/>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800" dirty="0">
                <a:solidFill>
                  <a:srgbClr val="262626"/>
                </a:solidFill>
              </a:rPr>
              <a:t>Analyze (4 of 5)</a:t>
            </a:r>
          </a:p>
        </p:txBody>
      </p:sp>
      <p:cxnSp>
        <p:nvCxnSpPr>
          <p:cNvPr id="50" name="Straight Connector 4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E9286BF0-DAD6-CE7B-C928-47725ABF4D27}"/>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marL="285750" indent="-285750" algn="l" fontAlgn="base">
              <a:lnSpc>
                <a:spcPts val="1800"/>
              </a:lnSpc>
              <a:buFont typeface="Arial" panose="020B0604020202020204" pitchFamily="34" charset="0"/>
              <a:buChar char="•"/>
            </a:pPr>
            <a:r>
              <a:rPr lang="en-US" sz="1000" b="0" i="0" u="none" strike="noStrike" dirty="0">
                <a:solidFill>
                  <a:srgbClr val="262626"/>
                </a:solidFill>
                <a:latin typeface="Nunito" pitchFamily="2" charset="0"/>
              </a:rPr>
              <a:t>By getting the number of facilities for each borough, we actually find our guess to be incorrect. Manhattan, the borough with the second most arrests actually had the most mental health facilities while Staten Island, the borough with the lowest amount of arrests, had the least amount of mental health facilities.</a:t>
            </a:r>
          </a:p>
          <a:p>
            <a:pPr marL="285750" indent="-285750" algn="l" fontAlgn="base">
              <a:lnSpc>
                <a:spcPts val="1800"/>
              </a:lnSpc>
              <a:buFont typeface="Arial" panose="020B0604020202020204" pitchFamily="34" charset="0"/>
              <a:buChar char="•"/>
            </a:pPr>
            <a:r>
              <a:rPr lang="en-US" sz="1000" b="0" i="0" u="none" strike="noStrike" dirty="0">
                <a:solidFill>
                  <a:srgbClr val="262626"/>
                </a:solidFill>
                <a:latin typeface="Nunito" pitchFamily="2" charset="0"/>
              </a:rPr>
              <a:t>After reviewing this new data, it begins to make sense why our </a:t>
            </a:r>
            <a:r>
              <a:rPr lang="en-US" sz="1000" dirty="0">
                <a:solidFill>
                  <a:srgbClr val="262626"/>
                </a:solidFill>
                <a:latin typeface="Nunito" pitchFamily="2" charset="0"/>
              </a:rPr>
              <a:t>assumption</a:t>
            </a:r>
            <a:r>
              <a:rPr lang="en-US" sz="1000" b="0" i="0" u="none" strike="noStrike" dirty="0">
                <a:solidFill>
                  <a:srgbClr val="262626"/>
                </a:solidFill>
                <a:latin typeface="Nunito" pitchFamily="2" charset="0"/>
              </a:rPr>
              <a:t> was wrong. The city is more likely to provide more mental health facilities in areas where they see the most amount of crime.</a:t>
            </a:r>
          </a:p>
          <a:p>
            <a:pPr>
              <a:lnSpc>
                <a:spcPts val="1800"/>
              </a:lnSpc>
              <a:buFont typeface="Arial"/>
              <a:buChar char="•"/>
            </a:pPr>
            <a:endParaRPr lang="en-US" sz="1000" dirty="0">
              <a:solidFill>
                <a:srgbClr val="262626"/>
              </a:solidFill>
              <a:latin typeface="Nunito" pitchFamily="2" charset="0"/>
            </a:endParaRPr>
          </a:p>
        </p:txBody>
      </p:sp>
      <p:pic>
        <p:nvPicPr>
          <p:cNvPr id="6" name="Content Placeholder 5">
            <a:extLst>
              <a:ext uri="{FF2B5EF4-FFF2-40B4-BE49-F238E27FC236}">
                <a16:creationId xmlns:a16="http://schemas.microsoft.com/office/drawing/2014/main" id="{A29F9A16-3244-1D2B-443A-ACDAC6A4B1F2}"/>
              </a:ext>
            </a:extLst>
          </p:cNvPr>
          <p:cNvPicPr>
            <a:picLocks noGrp="1" noChangeAspect="1"/>
          </p:cNvPicPr>
          <p:nvPr>
            <p:ph idx="1"/>
          </p:nvPr>
        </p:nvPicPr>
        <p:blipFill>
          <a:blip r:embed="rId5"/>
          <a:stretch>
            <a:fillRect/>
          </a:stretch>
        </p:blipFill>
        <p:spPr>
          <a:xfrm>
            <a:off x="5418668" y="1357439"/>
            <a:ext cx="5469466" cy="4143119"/>
          </a:xfrm>
          <a:prstGeom prst="rect">
            <a:avLst/>
          </a:prstGeom>
          <a:ln w="57150" cmpd="thickThin">
            <a:solidFill>
              <a:srgbClr val="7F7F7F"/>
            </a:solidFill>
            <a:miter lim="800000"/>
          </a:ln>
        </p:spPr>
      </p:pic>
    </p:spTree>
    <p:extLst>
      <p:ext uri="{BB962C8B-B14F-4D97-AF65-F5344CB8AC3E}">
        <p14:creationId xmlns:p14="http://schemas.microsoft.com/office/powerpoint/2010/main" val="2166982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1" name="Straight Connector 3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2" name="Rectangle 3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8A95D48-5E18-BEAC-90E7-14D02BEE7810}"/>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800" dirty="0">
                <a:solidFill>
                  <a:srgbClr val="262626"/>
                </a:solidFill>
              </a:rPr>
              <a:t>Analyze (5 of 5)</a:t>
            </a:r>
          </a:p>
        </p:txBody>
      </p:sp>
      <p:cxnSp>
        <p:nvCxnSpPr>
          <p:cNvPr id="35" name="Straight Connector 34">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F4AA1E54-8E99-E69D-70BD-E8F66E84EECF}"/>
              </a:ext>
            </a:extLst>
          </p:cNvPr>
          <p:cNvSpPr>
            <a:spLocks noGrp="1"/>
          </p:cNvSpPr>
          <p:nvPr>
            <p:ph type="body" sz="half" idx="2"/>
          </p:nvPr>
        </p:nvSpPr>
        <p:spPr>
          <a:xfrm>
            <a:off x="1295401" y="2493774"/>
            <a:ext cx="3660057" cy="3382094"/>
          </a:xfrm>
        </p:spPr>
        <p:txBody>
          <a:bodyPr vert="horz" lIns="91440" tIns="45720" rIns="91440" bIns="45720" rtlCol="0" anchor="t">
            <a:normAutofit fontScale="55000" lnSpcReduction="20000"/>
          </a:bodyPr>
          <a:lstStyle/>
          <a:p>
            <a:pPr marL="285750" indent="-285750" algn="l" fontAlgn="base">
              <a:lnSpc>
                <a:spcPts val="1800"/>
              </a:lnSpc>
              <a:buFont typeface="Arial" panose="020B0604020202020204" pitchFamily="34" charset="0"/>
              <a:buChar char="•"/>
            </a:pPr>
            <a:r>
              <a:rPr lang="en-US" sz="1800" b="1" i="0" u="none" strike="noStrike" dirty="0">
                <a:solidFill>
                  <a:schemeClr val="accent6">
                    <a:lumMod val="75000"/>
                  </a:schemeClr>
                </a:solidFill>
                <a:effectLst/>
                <a:latin typeface="Nunito" pitchFamily="2" charset="0"/>
              </a:rPr>
              <a:t>Question 2: </a:t>
            </a:r>
            <a:r>
              <a:rPr lang="en-US" sz="1800" b="0" i="0" u="none" strike="noStrike" dirty="0">
                <a:solidFill>
                  <a:srgbClr val="424242"/>
                </a:solidFill>
                <a:effectLst/>
                <a:latin typeface="Nunito" pitchFamily="2" charset="0"/>
              </a:rPr>
              <a:t>Are certain crimes higher in certain areas? How does that correlate with available services?            </a:t>
            </a:r>
            <a:endParaRPr lang="en-US" sz="1800" b="0" i="0" u="none" strike="noStrike" dirty="0">
              <a:solidFill>
                <a:srgbClr val="262626"/>
              </a:solidFill>
              <a:latin typeface="Nunito" pitchFamily="2" charset="0"/>
            </a:endParaRPr>
          </a:p>
          <a:p>
            <a:pPr marL="285750" indent="-285750" algn="l" fontAlgn="base">
              <a:lnSpc>
                <a:spcPts val="1800"/>
              </a:lnSpc>
              <a:buFont typeface="Arial" panose="020B0604020202020204" pitchFamily="34" charset="0"/>
              <a:buChar char="•"/>
            </a:pPr>
            <a:r>
              <a:rPr lang="en-US" sz="1800" b="0" i="0" u="none" strike="noStrike" dirty="0">
                <a:solidFill>
                  <a:srgbClr val="262626"/>
                </a:solidFill>
                <a:latin typeface="Nunito" pitchFamily="2" charset="0"/>
              </a:rPr>
              <a:t>We categorized each criminal offense into one of six categories and then got the sum for each category within a borough.</a:t>
            </a:r>
          </a:p>
          <a:p>
            <a:pPr marL="285750" indent="-285750" algn="l" fontAlgn="base">
              <a:lnSpc>
                <a:spcPts val="1800"/>
              </a:lnSpc>
              <a:buFont typeface="Arial" panose="020B0604020202020204" pitchFamily="34" charset="0"/>
              <a:buChar char="•"/>
            </a:pPr>
            <a:r>
              <a:rPr lang="en-US" sz="1800" b="0" i="0" u="none" strike="noStrike" dirty="0">
                <a:solidFill>
                  <a:srgbClr val="262626"/>
                </a:solidFill>
                <a:latin typeface="Nunito" pitchFamily="2" charset="0"/>
              </a:rPr>
              <a:t>As you can see by the bar chart, there really isn’t much difference between the boroughs in terms of which type of crime is higher. Crimes against a person (robbery, murder, assault, </a:t>
            </a:r>
            <a:r>
              <a:rPr lang="en-US" sz="1800" b="0" i="0" u="none" strike="noStrike" dirty="0" err="1">
                <a:solidFill>
                  <a:srgbClr val="262626"/>
                </a:solidFill>
                <a:latin typeface="Nunito" pitchFamily="2" charset="0"/>
              </a:rPr>
              <a:t>etc</a:t>
            </a:r>
            <a:r>
              <a:rPr lang="en-US" sz="1800" b="0" i="0" u="none" strike="noStrike" dirty="0">
                <a:solidFill>
                  <a:srgbClr val="262626"/>
                </a:solidFill>
                <a:latin typeface="Nunito" pitchFamily="2" charset="0"/>
              </a:rPr>
              <a:t>) is the highest category in each borough followed by crimes against a property (vandalism, burglary, arson, </a:t>
            </a:r>
            <a:r>
              <a:rPr lang="en-US" sz="1800" b="0" i="0" u="none" strike="noStrike" dirty="0" err="1">
                <a:solidFill>
                  <a:srgbClr val="262626"/>
                </a:solidFill>
                <a:latin typeface="Nunito" pitchFamily="2" charset="0"/>
              </a:rPr>
              <a:t>etc</a:t>
            </a:r>
            <a:r>
              <a:rPr lang="en-US" sz="1800" b="0" i="0" u="none" strike="noStrike" dirty="0">
                <a:solidFill>
                  <a:srgbClr val="262626"/>
                </a:solidFill>
                <a:latin typeface="Nunito" pitchFamily="2" charset="0"/>
              </a:rPr>
              <a:t>) and statutory crimes (public intoxication, drug possession, </a:t>
            </a:r>
            <a:r>
              <a:rPr lang="en-US" sz="1800" b="0" i="0" u="none" strike="noStrike" dirty="0" err="1">
                <a:solidFill>
                  <a:srgbClr val="262626"/>
                </a:solidFill>
                <a:latin typeface="Nunito" pitchFamily="2" charset="0"/>
              </a:rPr>
              <a:t>etc</a:t>
            </a:r>
            <a:r>
              <a:rPr lang="en-US" sz="1800" b="0" i="0" u="none" strike="noStrike" dirty="0">
                <a:solidFill>
                  <a:srgbClr val="262626"/>
                </a:solidFill>
                <a:latin typeface="Nunito" pitchFamily="2" charset="0"/>
              </a:rPr>
              <a:t>).</a:t>
            </a:r>
          </a:p>
          <a:p>
            <a:pPr>
              <a:lnSpc>
                <a:spcPct val="90000"/>
              </a:lnSpc>
              <a:buFont typeface="Arial"/>
              <a:buChar char="•"/>
            </a:pPr>
            <a:endParaRPr lang="en-US" dirty="0">
              <a:solidFill>
                <a:srgbClr val="262626"/>
              </a:solidFill>
            </a:endParaRPr>
          </a:p>
        </p:txBody>
      </p:sp>
      <p:pic>
        <p:nvPicPr>
          <p:cNvPr id="6" name="Content Placeholder 5">
            <a:extLst>
              <a:ext uri="{FF2B5EF4-FFF2-40B4-BE49-F238E27FC236}">
                <a16:creationId xmlns:a16="http://schemas.microsoft.com/office/drawing/2014/main" id="{CAA57A92-71B5-D153-2E78-011D8A21249D}"/>
              </a:ext>
            </a:extLst>
          </p:cNvPr>
          <p:cNvPicPr>
            <a:picLocks noGrp="1" noChangeAspect="1"/>
          </p:cNvPicPr>
          <p:nvPr>
            <p:ph idx="1"/>
          </p:nvPr>
        </p:nvPicPr>
        <p:blipFill>
          <a:blip r:embed="rId5"/>
          <a:stretch>
            <a:fillRect/>
          </a:stretch>
        </p:blipFill>
        <p:spPr>
          <a:xfrm>
            <a:off x="5426073" y="1798821"/>
            <a:ext cx="5470525" cy="3922871"/>
          </a:xfrm>
          <a:prstGeom prst="rect">
            <a:avLst/>
          </a:prstGeom>
          <a:ln w="57150" cmpd="thickThin">
            <a:solidFill>
              <a:srgbClr val="7F7F7F"/>
            </a:solidFill>
            <a:miter lim="800000"/>
          </a:ln>
        </p:spPr>
      </p:pic>
    </p:spTree>
    <p:extLst>
      <p:ext uri="{BB962C8B-B14F-4D97-AF65-F5344CB8AC3E}">
        <p14:creationId xmlns:p14="http://schemas.microsoft.com/office/powerpoint/2010/main" val="306687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B4DE-728D-DB0E-30D8-A325DD4EF06C}"/>
              </a:ext>
            </a:extLst>
          </p:cNvPr>
          <p:cNvSpPr>
            <a:spLocks noGrp="1"/>
          </p:cNvSpPr>
          <p:nvPr>
            <p:ph type="title"/>
          </p:nvPr>
        </p:nvSpPr>
        <p:spPr/>
        <p:txBody>
          <a:bodyPr/>
          <a:lstStyle/>
          <a:p>
            <a:r>
              <a:rPr lang="en-US" dirty="0"/>
              <a:t>Share (1 of 4)</a:t>
            </a:r>
          </a:p>
        </p:txBody>
      </p:sp>
      <p:sp>
        <p:nvSpPr>
          <p:cNvPr id="3" name="Content Placeholder 2">
            <a:extLst>
              <a:ext uri="{FF2B5EF4-FFF2-40B4-BE49-F238E27FC236}">
                <a16:creationId xmlns:a16="http://schemas.microsoft.com/office/drawing/2014/main" id="{4A2C1BF8-F152-27E3-AAFE-F2FCA7076770}"/>
              </a:ext>
            </a:extLst>
          </p:cNvPr>
          <p:cNvSpPr>
            <a:spLocks noGrp="1"/>
          </p:cNvSpPr>
          <p:nvPr>
            <p:ph idx="1"/>
          </p:nvPr>
        </p:nvSpPr>
        <p:spPr/>
        <p:txBody>
          <a:bodyPr>
            <a:normAutofit/>
          </a:bodyPr>
          <a:lstStyle/>
          <a:p>
            <a:r>
              <a:rPr lang="en-US" dirty="0">
                <a:latin typeface="Nunito" pitchFamily="2" charset="0"/>
              </a:rPr>
              <a:t>Statistical Analysis was executed to determine if our hypothesis is accepted or rejected </a:t>
            </a:r>
          </a:p>
          <a:p>
            <a:r>
              <a:rPr lang="en-US" dirty="0">
                <a:latin typeface="Nunito" pitchFamily="2" charset="0"/>
              </a:rPr>
              <a:t>We answered our third question in the Share Phase</a:t>
            </a:r>
          </a:p>
          <a:p>
            <a:endParaRPr lang="en-US" sz="2200" b="0" i="0" u="none" strike="noStrike" dirty="0">
              <a:solidFill>
                <a:srgbClr val="424242"/>
              </a:solidFill>
              <a:effectLst/>
            </a:endParaRPr>
          </a:p>
          <a:p>
            <a:pPr fontAlgn="base">
              <a:spcBef>
                <a:spcPts val="0"/>
              </a:spcBef>
              <a:spcAft>
                <a:spcPts val="1200"/>
              </a:spcAft>
              <a:buFont typeface="Arial" panose="020B0604020202020204" pitchFamily="34" charset="0"/>
              <a:buChar char="•"/>
            </a:pPr>
            <a:endParaRPr lang="en-US" sz="2200" b="0" i="0" u="none" strike="noStrike" dirty="0">
              <a:solidFill>
                <a:srgbClr val="424242"/>
              </a:solidFill>
              <a:effectLst/>
              <a:latin typeface="Garamond" panose="02020404030301010803" pitchFamily="18" charset="0"/>
            </a:endParaRPr>
          </a:p>
          <a:p>
            <a:endParaRPr lang="en-US" dirty="0"/>
          </a:p>
        </p:txBody>
      </p:sp>
    </p:spTree>
    <p:extLst>
      <p:ext uri="{BB962C8B-B14F-4D97-AF65-F5344CB8AC3E}">
        <p14:creationId xmlns:p14="http://schemas.microsoft.com/office/powerpoint/2010/main" val="302433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DC11-2FE4-BEE6-014B-04DBB2332D9C}"/>
              </a:ext>
            </a:extLst>
          </p:cNvPr>
          <p:cNvSpPr>
            <a:spLocks noGrp="1"/>
          </p:cNvSpPr>
          <p:nvPr>
            <p:ph type="title"/>
          </p:nvPr>
        </p:nvSpPr>
        <p:spPr/>
        <p:txBody>
          <a:bodyPr/>
          <a:lstStyle/>
          <a:p>
            <a:r>
              <a:rPr lang="en-US" dirty="0"/>
              <a:t>Share 2 of 4</a:t>
            </a:r>
          </a:p>
        </p:txBody>
      </p:sp>
      <p:pic>
        <p:nvPicPr>
          <p:cNvPr id="6" name="Content Placeholder 5">
            <a:extLst>
              <a:ext uri="{FF2B5EF4-FFF2-40B4-BE49-F238E27FC236}">
                <a16:creationId xmlns:a16="http://schemas.microsoft.com/office/drawing/2014/main" id="{98728C7B-C980-F00A-D6C3-E1ED90F5D745}"/>
              </a:ext>
            </a:extLst>
          </p:cNvPr>
          <p:cNvPicPr>
            <a:picLocks noGrp="1" noChangeAspect="1"/>
          </p:cNvPicPr>
          <p:nvPr>
            <p:ph idx="1"/>
          </p:nvPr>
        </p:nvPicPr>
        <p:blipFill>
          <a:blip r:embed="rId2"/>
          <a:stretch>
            <a:fillRect/>
          </a:stretch>
        </p:blipFill>
        <p:spPr>
          <a:xfrm>
            <a:off x="5418138" y="1527451"/>
            <a:ext cx="5470525" cy="3803099"/>
          </a:xfrm>
        </p:spPr>
      </p:pic>
      <p:sp>
        <p:nvSpPr>
          <p:cNvPr id="4" name="Text Placeholder 3">
            <a:extLst>
              <a:ext uri="{FF2B5EF4-FFF2-40B4-BE49-F238E27FC236}">
                <a16:creationId xmlns:a16="http://schemas.microsoft.com/office/drawing/2014/main" id="{CCEF06B1-1EF2-2A8F-1B60-3488DD201647}"/>
              </a:ext>
            </a:extLst>
          </p:cNvPr>
          <p:cNvSpPr>
            <a:spLocks noGrp="1"/>
          </p:cNvSpPr>
          <p:nvPr>
            <p:ph type="body" sz="half" idx="2"/>
          </p:nvPr>
        </p:nvSpPr>
        <p:spPr/>
        <p:txBody>
          <a:bodyPr>
            <a:noAutofit/>
          </a:bodyPr>
          <a:lstStyle/>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F0F0F"/>
                </a:solidFill>
                <a:effectLst/>
                <a:latin typeface="Nunito" pitchFamily="2" charset="0"/>
              </a:rPr>
              <a:t>The r-squared is: 0.05473956549922081</a:t>
            </a:r>
          </a:p>
          <a:p>
            <a:pPr marL="171450" indent="-171450" algn="l" rtl="0" fontAlgn="base">
              <a:lnSpc>
                <a:spcPts val="1800"/>
              </a:lnSpc>
              <a:spcBef>
                <a:spcPts val="0"/>
              </a:spcBef>
              <a:spcAft>
                <a:spcPts val="0"/>
              </a:spcAft>
              <a:buFont typeface="Arial" panose="020B0604020202020204" pitchFamily="34" charset="0"/>
              <a:buChar char="•"/>
            </a:pPr>
            <a:endParaRPr lang="en-US" sz="1000" b="0" i="0" u="none" strike="noStrike" dirty="0">
              <a:solidFill>
                <a:srgbClr val="000000"/>
              </a:solidFill>
              <a:effectLst/>
              <a:latin typeface="Nunito" pitchFamily="2" charset="0"/>
            </a:endParaRPr>
          </a:p>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So how does amount of arrests correlate with number of facilities within the boroughs?</a:t>
            </a:r>
          </a:p>
          <a:p>
            <a:pPr marL="171450" indent="-171450" algn="l" rtl="0" fontAlgn="base">
              <a:lnSpc>
                <a:spcPts val="1800"/>
              </a:lnSpc>
              <a:spcBef>
                <a:spcPts val="0"/>
              </a:spcBef>
              <a:spcAft>
                <a:spcPts val="0"/>
              </a:spcAft>
              <a:buFont typeface="Arial" panose="020B0604020202020204" pitchFamily="34" charset="0"/>
              <a:buChar char="•"/>
            </a:pPr>
            <a:endParaRPr lang="en-US" sz="1000" b="0" i="0" u="none" strike="noStrike" dirty="0">
              <a:solidFill>
                <a:srgbClr val="000000"/>
              </a:solidFill>
              <a:effectLst/>
              <a:latin typeface="Nunito" pitchFamily="2" charset="0"/>
            </a:endParaRPr>
          </a:p>
          <a:p>
            <a:pPr marL="171450" indent="-171450" algn="l"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Based on the r-squared value, we can conclude that the linear relationship between arrests and number of facilities is weak. However, there still might be some association, it’s just not well-captured by our linear model. </a:t>
            </a:r>
          </a:p>
          <a:p>
            <a:pPr marL="171450" indent="-171450" algn="l" fontAlgn="base">
              <a:lnSpc>
                <a:spcPts val="1800"/>
              </a:lnSpc>
              <a:spcBef>
                <a:spcPts val="0"/>
              </a:spcBef>
              <a:spcAft>
                <a:spcPts val="0"/>
              </a:spcAft>
              <a:buFont typeface="Arial" panose="020B0604020202020204" pitchFamily="34" charset="0"/>
              <a:buChar char="•"/>
            </a:pPr>
            <a:endParaRPr lang="en-US" sz="1000" b="0" i="0" u="none" strike="noStrike" dirty="0">
              <a:solidFill>
                <a:srgbClr val="000000"/>
              </a:solidFill>
              <a:effectLst/>
              <a:latin typeface="Nunito" pitchFamily="2" charset="0"/>
            </a:endParaRPr>
          </a:p>
          <a:p>
            <a:pPr marL="171450" indent="-171450" algn="l"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As our chi-squared test proves, there is a relationship between crimes and number of mental health facilities.</a:t>
            </a:r>
          </a:p>
          <a:p>
            <a:pPr marL="171450" indent="-171450">
              <a:lnSpc>
                <a:spcPts val="1800"/>
              </a:lnSpc>
              <a:buFont typeface="Arial" panose="020B0604020202020204" pitchFamily="34" charset="0"/>
              <a:buChar char="•"/>
            </a:pPr>
            <a:endParaRPr lang="en-US" sz="1000" dirty="0">
              <a:latin typeface="Nunito" pitchFamily="2" charset="0"/>
            </a:endParaRPr>
          </a:p>
        </p:txBody>
      </p:sp>
    </p:spTree>
    <p:extLst>
      <p:ext uri="{BB962C8B-B14F-4D97-AF65-F5344CB8AC3E}">
        <p14:creationId xmlns:p14="http://schemas.microsoft.com/office/powerpoint/2010/main" val="370831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568F-CB40-824D-A605-F67527777DC8}"/>
              </a:ext>
            </a:extLst>
          </p:cNvPr>
          <p:cNvSpPr>
            <a:spLocks noGrp="1"/>
          </p:cNvSpPr>
          <p:nvPr>
            <p:ph type="title"/>
          </p:nvPr>
        </p:nvSpPr>
        <p:spPr/>
        <p:txBody>
          <a:bodyPr/>
          <a:lstStyle/>
          <a:p>
            <a:r>
              <a:rPr lang="en-US" dirty="0"/>
              <a:t>Share 3 of 4</a:t>
            </a:r>
          </a:p>
        </p:txBody>
      </p:sp>
      <p:pic>
        <p:nvPicPr>
          <p:cNvPr id="7" name="Content Placeholder 6">
            <a:extLst>
              <a:ext uri="{FF2B5EF4-FFF2-40B4-BE49-F238E27FC236}">
                <a16:creationId xmlns:a16="http://schemas.microsoft.com/office/drawing/2014/main" id="{0C222D09-81DA-6C0E-402D-034C68B6A31D}"/>
              </a:ext>
            </a:extLst>
          </p:cNvPr>
          <p:cNvPicPr>
            <a:picLocks noGrp="1" noChangeAspect="1"/>
          </p:cNvPicPr>
          <p:nvPr>
            <p:ph idx="1"/>
          </p:nvPr>
        </p:nvPicPr>
        <p:blipFill>
          <a:blip r:embed="rId2"/>
          <a:stretch>
            <a:fillRect/>
          </a:stretch>
        </p:blipFill>
        <p:spPr>
          <a:xfrm>
            <a:off x="5418138" y="1500640"/>
            <a:ext cx="5470525" cy="3856720"/>
          </a:xfrm>
        </p:spPr>
      </p:pic>
      <p:sp>
        <p:nvSpPr>
          <p:cNvPr id="4" name="Text Placeholder 3">
            <a:extLst>
              <a:ext uri="{FF2B5EF4-FFF2-40B4-BE49-F238E27FC236}">
                <a16:creationId xmlns:a16="http://schemas.microsoft.com/office/drawing/2014/main" id="{89EC4269-23A1-5D89-25E2-6EF59A4DF0FE}"/>
              </a:ext>
            </a:extLst>
          </p:cNvPr>
          <p:cNvSpPr>
            <a:spLocks noGrp="1"/>
          </p:cNvSpPr>
          <p:nvPr>
            <p:ph type="body" sz="half" idx="2"/>
          </p:nvPr>
        </p:nvSpPr>
        <p:spPr>
          <a:xfrm>
            <a:off x="1293811" y="3031065"/>
            <a:ext cx="3999406" cy="2438404"/>
          </a:xfrm>
        </p:spPr>
        <p:txBody>
          <a:bodyPr>
            <a:noAutofit/>
          </a:bodyPr>
          <a:lstStyle/>
          <a:p>
            <a:pPr marL="171450" indent="-171450" algn="l" fontAlgn="base">
              <a:lnSpc>
                <a:spcPts val="1800"/>
              </a:lnSpc>
              <a:spcBef>
                <a:spcPts val="0"/>
              </a:spcBef>
              <a:spcAft>
                <a:spcPts val="0"/>
              </a:spcAft>
              <a:buFont typeface="Arial" panose="020B0604020202020204" pitchFamily="34" charset="0"/>
              <a:buChar char="•"/>
            </a:pPr>
            <a:r>
              <a:rPr lang="en-US" sz="1000" b="1" i="0" u="none" strike="noStrike" dirty="0">
                <a:solidFill>
                  <a:schemeClr val="accent6">
                    <a:lumMod val="75000"/>
                  </a:schemeClr>
                </a:solidFill>
                <a:effectLst/>
                <a:latin typeface="Nunito" pitchFamily="2" charset="0"/>
              </a:rPr>
              <a:t>Question 3: </a:t>
            </a:r>
            <a:r>
              <a:rPr lang="en-US" sz="1000" b="0" i="0" u="none" strike="noStrike" dirty="0">
                <a:solidFill>
                  <a:srgbClr val="424242"/>
                </a:solidFill>
                <a:effectLst/>
                <a:latin typeface="Nunito" pitchFamily="2" charset="0"/>
              </a:rPr>
              <a:t>Does the number of mental health facilities affect the crime rates?</a:t>
            </a:r>
            <a:endParaRPr lang="en-US" sz="1000" b="0" i="0" u="none" strike="noStrike" dirty="0">
              <a:solidFill>
                <a:srgbClr val="000000"/>
              </a:solidFill>
              <a:effectLst/>
              <a:latin typeface="Nunito" pitchFamily="2" charset="0"/>
            </a:endParaRPr>
          </a:p>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Our analysis of crime rate per borough facility does reveal a correlation between lower and mental health facilities across the different NYC boroughs.</a:t>
            </a:r>
          </a:p>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Areas with fewer mental health facilities tend to experience increased crime rates, which highlights a potential connection between mental health resources and community safety.</a:t>
            </a:r>
          </a:p>
          <a:p>
            <a:pPr algn="l" rtl="0" fontAlgn="base">
              <a:lnSpc>
                <a:spcPts val="1800"/>
              </a:lnSpc>
              <a:spcBef>
                <a:spcPts val="0"/>
              </a:spcBef>
              <a:spcAft>
                <a:spcPts val="0"/>
              </a:spcAft>
            </a:pPr>
            <a:endParaRPr lang="en-US" sz="1000" b="0" i="0" u="none" strike="noStrike" dirty="0">
              <a:solidFill>
                <a:srgbClr val="000000"/>
              </a:solidFill>
              <a:effectLst/>
              <a:latin typeface="Nunito" pitchFamily="2" charset="0"/>
            </a:endParaRPr>
          </a:p>
        </p:txBody>
      </p:sp>
    </p:spTree>
    <p:extLst>
      <p:ext uri="{BB962C8B-B14F-4D97-AF65-F5344CB8AC3E}">
        <p14:creationId xmlns:p14="http://schemas.microsoft.com/office/powerpoint/2010/main" val="246378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DCF0-8B19-2D6C-F880-7B2B400273A2}"/>
              </a:ext>
            </a:extLst>
          </p:cNvPr>
          <p:cNvSpPr>
            <a:spLocks noGrp="1"/>
          </p:cNvSpPr>
          <p:nvPr>
            <p:ph type="title"/>
          </p:nvPr>
        </p:nvSpPr>
        <p:spPr/>
        <p:txBody>
          <a:bodyPr/>
          <a:lstStyle/>
          <a:p>
            <a:r>
              <a:rPr lang="en-US" dirty="0"/>
              <a:t>Share (4 of 4)</a:t>
            </a:r>
          </a:p>
        </p:txBody>
      </p:sp>
      <p:pic>
        <p:nvPicPr>
          <p:cNvPr id="8" name="Content Placeholder 7">
            <a:extLst>
              <a:ext uri="{FF2B5EF4-FFF2-40B4-BE49-F238E27FC236}">
                <a16:creationId xmlns:a16="http://schemas.microsoft.com/office/drawing/2014/main" id="{6EA13314-A835-88A5-D1CE-30FE078DCEF2}"/>
              </a:ext>
            </a:extLst>
          </p:cNvPr>
          <p:cNvPicPr>
            <a:picLocks noGrp="1" noChangeAspect="1"/>
          </p:cNvPicPr>
          <p:nvPr>
            <p:ph sz="half" idx="2"/>
          </p:nvPr>
        </p:nvPicPr>
        <p:blipFill>
          <a:blip r:embed="rId2"/>
          <a:stretch>
            <a:fillRect/>
          </a:stretch>
        </p:blipFill>
        <p:spPr>
          <a:xfrm>
            <a:off x="5949103" y="2503496"/>
            <a:ext cx="3676649" cy="1866900"/>
          </a:xfrm>
        </p:spPr>
      </p:pic>
      <p:sp>
        <p:nvSpPr>
          <p:cNvPr id="20" name="TextBox 19">
            <a:extLst>
              <a:ext uri="{FF2B5EF4-FFF2-40B4-BE49-F238E27FC236}">
                <a16:creationId xmlns:a16="http://schemas.microsoft.com/office/drawing/2014/main" id="{2FAEE354-7B4B-20D5-4EEB-D8DB80E16A60}"/>
              </a:ext>
            </a:extLst>
          </p:cNvPr>
          <p:cNvSpPr txBox="1"/>
          <p:nvPr/>
        </p:nvSpPr>
        <p:spPr>
          <a:xfrm>
            <a:off x="5543418" y="4587894"/>
            <a:ext cx="4972855" cy="1107996"/>
          </a:xfrm>
          <a:prstGeom prst="rect">
            <a:avLst/>
          </a:prstGeom>
          <a:noFill/>
        </p:spPr>
        <p:txBody>
          <a:bodyPr wrap="square">
            <a:spAutoFit/>
          </a:bodyPr>
          <a:lstStyle/>
          <a:p>
            <a:pPr marL="628650"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Garamond" panose="02020404030301010803" pitchFamily="18" charset="0"/>
              </a:rPr>
              <a:t>Critical value = 9.487729036781154</a:t>
            </a:r>
          </a:p>
          <a:p>
            <a:pPr marL="628650" indent="-171450" rtl="0" fontAlgn="base">
              <a:spcBef>
                <a:spcPts val="0"/>
              </a:spcBef>
              <a:spcAft>
                <a:spcPts val="0"/>
              </a:spcAft>
              <a:buFont typeface="Arial" panose="020B0604020202020204" pitchFamily="34" charset="0"/>
              <a:buChar char="•"/>
            </a:pPr>
            <a:r>
              <a:rPr lang="en-US" sz="1100" b="0" i="0" u="none" strike="noStrike" dirty="0" err="1">
                <a:solidFill>
                  <a:srgbClr val="000000"/>
                </a:solidFill>
                <a:effectLst/>
                <a:latin typeface="Garamond" panose="02020404030301010803" pitchFamily="18" charset="0"/>
              </a:rPr>
              <a:t>Power_divergenceResult</a:t>
            </a:r>
            <a:r>
              <a:rPr lang="en-US" sz="1100" b="0" i="0" u="none" strike="noStrike" dirty="0">
                <a:solidFill>
                  <a:srgbClr val="000000"/>
                </a:solidFill>
                <a:effectLst/>
                <a:latin typeface="Garamond" panose="02020404030301010803" pitchFamily="18" charset="0"/>
              </a:rPr>
              <a:t>(statistic=37456.18135041619, </a:t>
            </a:r>
            <a:r>
              <a:rPr lang="en-US" sz="1100" b="0" i="0" u="none" strike="noStrike" dirty="0" err="1">
                <a:solidFill>
                  <a:srgbClr val="000000"/>
                </a:solidFill>
                <a:effectLst/>
                <a:latin typeface="Garamond" panose="02020404030301010803" pitchFamily="18" charset="0"/>
              </a:rPr>
              <a:t>pvalue</a:t>
            </a:r>
            <a:r>
              <a:rPr lang="en-US" sz="1100" b="0" i="0" u="none" strike="noStrike" dirty="0">
                <a:solidFill>
                  <a:srgbClr val="000000"/>
                </a:solidFill>
                <a:effectLst/>
                <a:latin typeface="Garamond" panose="02020404030301010803" pitchFamily="18" charset="0"/>
              </a:rPr>
              <a:t>=0.0)</a:t>
            </a:r>
          </a:p>
          <a:p>
            <a:pPr marL="628650" lvl="1"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Garamond" panose="02020404030301010803" pitchFamily="18" charset="0"/>
              </a:rPr>
              <a:t>The statistic is significantly higher than our critical value and the p-value is very close to zero so we will be rejecting our null hypothesis.</a:t>
            </a:r>
          </a:p>
          <a:p>
            <a:pPr marL="628650" lvl="1"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Garamond" panose="02020404030301010803" pitchFamily="18" charset="0"/>
              </a:rPr>
              <a:t>These results suggest that there is a significant association between arrest counts and number of facilities.</a:t>
            </a:r>
          </a:p>
        </p:txBody>
      </p:sp>
      <p:sp>
        <p:nvSpPr>
          <p:cNvPr id="22" name="TextBox 21">
            <a:extLst>
              <a:ext uri="{FF2B5EF4-FFF2-40B4-BE49-F238E27FC236}">
                <a16:creationId xmlns:a16="http://schemas.microsoft.com/office/drawing/2014/main" id="{686EFF11-E99D-02AD-9791-28B96B76D167}"/>
              </a:ext>
            </a:extLst>
          </p:cNvPr>
          <p:cNvSpPr txBox="1"/>
          <p:nvPr/>
        </p:nvSpPr>
        <p:spPr>
          <a:xfrm>
            <a:off x="1470529" y="2635353"/>
            <a:ext cx="3339730" cy="2381421"/>
          </a:xfrm>
          <a:prstGeom prst="rect">
            <a:avLst/>
          </a:prstGeom>
          <a:noFill/>
        </p:spPr>
        <p:txBody>
          <a:bodyPr wrap="square">
            <a:spAutoFit/>
          </a:bodyPr>
          <a:lstStyle/>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Chi Squared Test</a:t>
            </a:r>
          </a:p>
          <a:p>
            <a:pPr marL="628650" lvl="1" indent="-171450" rtl="0" fontAlgn="base">
              <a:lnSpc>
                <a:spcPts val="1800"/>
              </a:lnSpc>
              <a:spcBef>
                <a:spcPts val="0"/>
              </a:spcBef>
              <a:spcAft>
                <a:spcPts val="0"/>
              </a:spcAft>
              <a:buFont typeface="Arial" panose="020B0604020202020204" pitchFamily="34" charset="0"/>
              <a:buChar char="•"/>
            </a:pPr>
            <a:r>
              <a:rPr lang="en-US" sz="1000" b="1" i="0" u="none" strike="noStrike" dirty="0">
                <a:solidFill>
                  <a:srgbClr val="000000"/>
                </a:solidFill>
                <a:effectLst/>
                <a:latin typeface="Nunito" pitchFamily="2" charset="0"/>
              </a:rPr>
              <a:t>Hypothesis:</a:t>
            </a:r>
            <a:r>
              <a:rPr lang="en-US" sz="1000" b="0" i="0" u="none" strike="noStrike" dirty="0">
                <a:solidFill>
                  <a:srgbClr val="000000"/>
                </a:solidFill>
                <a:effectLst/>
                <a:latin typeface="Nunito" pitchFamily="2" charset="0"/>
              </a:rPr>
              <a:t> If there is a relationship between mental health facilities in NYC</a:t>
            </a:r>
            <a:r>
              <a:rPr lang="en-US" sz="1000" dirty="0">
                <a:solidFill>
                  <a:srgbClr val="000000"/>
                </a:solidFill>
                <a:latin typeface="Nunito" pitchFamily="2" charset="0"/>
              </a:rPr>
              <a:t> boroughs and their respective crime rates, then the number of mental health facilities withing NYC boroughs should have an impact on crime rates.</a:t>
            </a:r>
          </a:p>
          <a:p>
            <a:pPr marL="628650" lvl="1" indent="-171450"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 </a:t>
            </a:r>
            <a:r>
              <a:rPr lang="en-US" sz="1000" b="1" i="0" u="none" strike="noStrike" dirty="0">
                <a:solidFill>
                  <a:srgbClr val="000000"/>
                </a:solidFill>
                <a:effectLst/>
                <a:latin typeface="Nunito" pitchFamily="2" charset="0"/>
              </a:rPr>
              <a:t>Null Hypothesis:</a:t>
            </a:r>
            <a:r>
              <a:rPr lang="en-US" sz="1000" b="0" i="0" u="none" strike="noStrike" dirty="0">
                <a:solidFill>
                  <a:srgbClr val="000000"/>
                </a:solidFill>
                <a:effectLst/>
                <a:latin typeface="Nunito" pitchFamily="2" charset="0"/>
              </a:rPr>
              <a:t> There is no significant relationship between the number of mental health facilities and crime in NYC boroughs.</a:t>
            </a:r>
          </a:p>
        </p:txBody>
      </p:sp>
    </p:spTree>
    <p:extLst>
      <p:ext uri="{BB962C8B-B14F-4D97-AF65-F5344CB8AC3E}">
        <p14:creationId xmlns:p14="http://schemas.microsoft.com/office/powerpoint/2010/main" val="300443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5C76-B068-E87A-CB97-B404F85BB3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C2B4BA5-AC08-4459-8A0D-C293D4CA1AC4}"/>
              </a:ext>
            </a:extLst>
          </p:cNvPr>
          <p:cNvSpPr>
            <a:spLocks noGrp="1"/>
          </p:cNvSpPr>
          <p:nvPr>
            <p:ph idx="1"/>
          </p:nvPr>
        </p:nvSpPr>
        <p:spPr/>
        <p:txBody>
          <a:bodyPr>
            <a:normAutofit lnSpcReduction="10000"/>
          </a:bodyPr>
          <a:lstStyle/>
          <a:p>
            <a:pPr rtl="0">
              <a:spcBef>
                <a:spcPts val="0"/>
              </a:spcBef>
              <a:spcAft>
                <a:spcPts val="1200"/>
              </a:spcAft>
            </a:pPr>
            <a:r>
              <a:rPr lang="en-US" sz="1800" b="0" i="0" u="none" strike="noStrike" dirty="0">
                <a:solidFill>
                  <a:srgbClr val="424242"/>
                </a:solidFill>
                <a:effectLst/>
                <a:latin typeface="Nunito" panose="020F0502020204030204" pitchFamily="2" charset="0"/>
              </a:rPr>
              <a:t>Group 3 used a 6 step</a:t>
            </a:r>
            <a:r>
              <a:rPr lang="en-US" sz="1800" dirty="0">
                <a:solidFill>
                  <a:srgbClr val="424242"/>
                </a:solidFill>
                <a:latin typeface="Nunito" panose="020F0502020204030204" pitchFamily="2" charset="0"/>
              </a:rPr>
              <a:t>-</a:t>
            </a:r>
            <a:r>
              <a:rPr lang="en-US" sz="1800" b="0" i="0" u="none" strike="noStrike" dirty="0">
                <a:solidFill>
                  <a:srgbClr val="424242"/>
                </a:solidFill>
                <a:effectLst/>
                <a:latin typeface="Nunito" panose="020F0502020204030204" pitchFamily="2" charset="0"/>
              </a:rPr>
              <a:t>phased approach with our Data Analysis:</a:t>
            </a:r>
            <a:endParaRPr lang="en-US" b="0" dirty="0">
              <a:effectLst/>
            </a:endParaRPr>
          </a:p>
          <a:p>
            <a:pPr lvl="1" fontAlgn="base">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ASK- Develop Questions for Data Analysis</a:t>
            </a:r>
          </a:p>
          <a:p>
            <a:pPr marL="457200" lvl="1" indent="0" fontAlgn="base">
              <a:spcBef>
                <a:spcPts val="0"/>
              </a:spcBef>
              <a:spcAft>
                <a:spcPts val="0"/>
              </a:spcAft>
              <a:buNone/>
            </a:pPr>
            <a:endParaRPr lang="en-US" sz="1400" b="0" i="0" u="none" strike="noStrike" dirty="0">
              <a:solidFill>
                <a:srgbClr val="424242"/>
              </a:solidFill>
              <a:effectLst/>
              <a:latin typeface="Nunito" panose="020F0502020204030204" pitchFamily="2" charset="0"/>
            </a:endParaRPr>
          </a:p>
          <a:p>
            <a:pPr lvl="1" fontAlgn="base">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PREPARE - Collecting and Preparing the Data</a:t>
            </a:r>
          </a:p>
          <a:p>
            <a:pPr lvl="1" fontAlgn="base">
              <a:spcBef>
                <a:spcPts val="0"/>
              </a:spcBef>
              <a:spcAft>
                <a:spcPts val="0"/>
              </a:spcAft>
              <a:buFont typeface="Arial" panose="020B0604020202020204" pitchFamily="34" charset="0"/>
              <a:buChar char="•"/>
            </a:pPr>
            <a:endParaRPr lang="en-US" sz="1400" b="0" i="0" u="none" strike="noStrike" dirty="0">
              <a:solidFill>
                <a:srgbClr val="424242"/>
              </a:solidFill>
              <a:effectLst/>
              <a:latin typeface="Nunito" panose="020F0502020204030204" pitchFamily="2" charset="0"/>
            </a:endParaRPr>
          </a:p>
          <a:p>
            <a:pPr lvl="1" fontAlgn="base">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PROCESS - Clean the Data for various inaccuracies, errors, and inconsistencies</a:t>
            </a:r>
          </a:p>
          <a:p>
            <a:pPr marL="457200" lvl="1" indent="0" fontAlgn="base">
              <a:spcBef>
                <a:spcPts val="0"/>
              </a:spcBef>
              <a:spcAft>
                <a:spcPts val="0"/>
              </a:spcAft>
              <a:buNone/>
            </a:pPr>
            <a:endParaRPr lang="en-US" sz="1400" b="0" i="0" u="none" strike="noStrike" dirty="0">
              <a:solidFill>
                <a:srgbClr val="424242"/>
              </a:solidFill>
              <a:effectLst/>
              <a:latin typeface="Nunito" panose="020F0502020204030204" pitchFamily="2" charset="0"/>
            </a:endParaRPr>
          </a:p>
          <a:p>
            <a:pPr lvl="1" fontAlgn="base">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ANALYZE - Identify any relationships, trends, and patterns that assist with solving the business problem more accurately </a:t>
            </a:r>
          </a:p>
          <a:p>
            <a:pPr lvl="1" fontAlgn="base">
              <a:spcBef>
                <a:spcPts val="0"/>
              </a:spcBef>
              <a:spcAft>
                <a:spcPts val="0"/>
              </a:spcAft>
              <a:buFont typeface="Arial" panose="020B0604020202020204" pitchFamily="34" charset="0"/>
              <a:buChar char="•"/>
            </a:pPr>
            <a:endParaRPr lang="en-US" sz="1400" b="0" i="0" u="none" strike="noStrike" dirty="0">
              <a:solidFill>
                <a:srgbClr val="424242"/>
              </a:solidFill>
              <a:effectLst/>
              <a:latin typeface="Nunito" panose="020F0502020204030204" pitchFamily="2" charset="0"/>
            </a:endParaRPr>
          </a:p>
          <a:p>
            <a:pPr lvl="1" fontAlgn="base">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SHARE - Presenting the Data findings</a:t>
            </a:r>
          </a:p>
          <a:p>
            <a:pPr lvl="1" fontAlgn="base">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anose="020F0502020204030204" pitchFamily="2" charset="0"/>
              </a:rPr>
              <a:t>ACT - Present Lessons Learning and Recommendations on how to solve the problem and make good business decisions</a:t>
            </a:r>
          </a:p>
          <a:p>
            <a:endParaRPr lang="en-US" dirty="0"/>
          </a:p>
        </p:txBody>
      </p:sp>
    </p:spTree>
    <p:extLst>
      <p:ext uri="{BB962C8B-B14F-4D97-AF65-F5344CB8AC3E}">
        <p14:creationId xmlns:p14="http://schemas.microsoft.com/office/powerpoint/2010/main" val="2597190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DCF0-8B19-2D6C-F880-7B2B400273A2}"/>
              </a:ext>
            </a:extLst>
          </p:cNvPr>
          <p:cNvSpPr>
            <a:spLocks noGrp="1"/>
          </p:cNvSpPr>
          <p:nvPr>
            <p:ph type="title"/>
          </p:nvPr>
        </p:nvSpPr>
        <p:spPr/>
        <p:txBody>
          <a:bodyPr/>
          <a:lstStyle/>
          <a:p>
            <a:r>
              <a:rPr lang="en-US" dirty="0"/>
              <a:t>Share (4 of 4) cont.</a:t>
            </a:r>
          </a:p>
        </p:txBody>
      </p:sp>
      <p:sp>
        <p:nvSpPr>
          <p:cNvPr id="20" name="TextBox 19">
            <a:extLst>
              <a:ext uri="{FF2B5EF4-FFF2-40B4-BE49-F238E27FC236}">
                <a16:creationId xmlns:a16="http://schemas.microsoft.com/office/drawing/2014/main" id="{2FAEE354-7B4B-20D5-4EEB-D8DB80E16A60}"/>
              </a:ext>
            </a:extLst>
          </p:cNvPr>
          <p:cNvSpPr txBox="1"/>
          <p:nvPr/>
        </p:nvSpPr>
        <p:spPr>
          <a:xfrm>
            <a:off x="5543418" y="4587894"/>
            <a:ext cx="4972855" cy="990015"/>
          </a:xfrm>
          <a:prstGeom prst="rect">
            <a:avLst/>
          </a:prstGeom>
          <a:noFill/>
        </p:spPr>
        <p:txBody>
          <a:bodyPr wrap="square">
            <a:spAutoFit/>
          </a:bodyPr>
          <a:lstStyle/>
          <a:p>
            <a:pPr marL="628650"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Nunito" pitchFamily="2" charset="0"/>
              </a:rPr>
              <a:t>Critical value = 9.487729036781154</a:t>
            </a:r>
          </a:p>
          <a:p>
            <a:pPr marL="628650" indent="-171450" rtl="0" fontAlgn="base">
              <a:spcBef>
                <a:spcPts val="400"/>
              </a:spcBef>
              <a:spcAft>
                <a:spcPts val="0"/>
              </a:spcAft>
              <a:buFont typeface="Arial" panose="020B0604020202020204" pitchFamily="34" charset="0"/>
              <a:buChar char="•"/>
            </a:pPr>
            <a:r>
              <a:rPr lang="en-US" sz="1100" b="0" i="0" u="none" strike="noStrike" dirty="0" err="1">
                <a:solidFill>
                  <a:srgbClr val="000000"/>
                </a:solidFill>
                <a:effectLst/>
                <a:latin typeface="Nunito" pitchFamily="2" charset="0"/>
              </a:rPr>
              <a:t>Power_divergenceResult</a:t>
            </a:r>
            <a:r>
              <a:rPr lang="en-US" sz="1100" b="0" i="0" u="none" strike="noStrike" dirty="0">
                <a:solidFill>
                  <a:srgbClr val="000000"/>
                </a:solidFill>
                <a:effectLst/>
                <a:latin typeface="Nunito" pitchFamily="2" charset="0"/>
              </a:rPr>
              <a:t>(statistic=27740.865810282492, </a:t>
            </a:r>
            <a:r>
              <a:rPr lang="en-US" sz="1100" b="0" i="0" u="none" strike="noStrike" dirty="0" err="1">
                <a:solidFill>
                  <a:srgbClr val="000000"/>
                </a:solidFill>
                <a:effectLst/>
                <a:latin typeface="Nunito" pitchFamily="2" charset="0"/>
              </a:rPr>
              <a:t>pvalue</a:t>
            </a:r>
            <a:r>
              <a:rPr lang="en-US" sz="1100" b="0" i="0" u="none" strike="noStrike" dirty="0">
                <a:solidFill>
                  <a:srgbClr val="000000"/>
                </a:solidFill>
                <a:effectLst/>
                <a:latin typeface="Nunito" pitchFamily="2" charset="0"/>
              </a:rPr>
              <a:t>=0.0)</a:t>
            </a:r>
          </a:p>
          <a:p>
            <a:pPr marL="628650"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Nunito" pitchFamily="2" charset="0"/>
              </a:rPr>
              <a:t>This second test had similar results and re-confirmed our hypothesis</a:t>
            </a:r>
          </a:p>
        </p:txBody>
      </p:sp>
      <p:sp>
        <p:nvSpPr>
          <p:cNvPr id="22" name="TextBox 21">
            <a:extLst>
              <a:ext uri="{FF2B5EF4-FFF2-40B4-BE49-F238E27FC236}">
                <a16:creationId xmlns:a16="http://schemas.microsoft.com/office/drawing/2014/main" id="{686EFF11-E99D-02AD-9791-28B96B76D167}"/>
              </a:ext>
            </a:extLst>
          </p:cNvPr>
          <p:cNvSpPr txBox="1"/>
          <p:nvPr/>
        </p:nvSpPr>
        <p:spPr>
          <a:xfrm>
            <a:off x="1470529" y="2635353"/>
            <a:ext cx="3339730" cy="1227259"/>
          </a:xfrm>
          <a:prstGeom prst="rect">
            <a:avLst/>
          </a:prstGeom>
          <a:noFill/>
        </p:spPr>
        <p:txBody>
          <a:bodyPr wrap="square">
            <a:spAutoFit/>
          </a:bodyPr>
          <a:lstStyle/>
          <a:p>
            <a:pPr marL="171450" indent="-171450" algn="l" rtl="0" fontAlgn="base">
              <a:lnSpc>
                <a:spcPts val="1800"/>
              </a:lnSpc>
              <a:spcBef>
                <a:spcPts val="0"/>
              </a:spcBef>
              <a:spcAft>
                <a:spcPts val="0"/>
              </a:spcAft>
              <a:buFont typeface="Arial" panose="020B0604020202020204" pitchFamily="34" charset="0"/>
              <a:buChar char="•"/>
            </a:pPr>
            <a:r>
              <a:rPr lang="en-US" sz="1000" b="0" i="0" u="none" strike="noStrike" dirty="0">
                <a:solidFill>
                  <a:srgbClr val="000000"/>
                </a:solidFill>
                <a:effectLst/>
                <a:latin typeface="Nunito" pitchFamily="2" charset="0"/>
              </a:rPr>
              <a:t>Chi Squared Test</a:t>
            </a:r>
          </a:p>
          <a:p>
            <a:pPr marL="628650" lvl="1" indent="-171450" fontAlgn="base">
              <a:lnSpc>
                <a:spcPts val="1800"/>
              </a:lnSpc>
              <a:buFont typeface="Arial" panose="020B0604020202020204" pitchFamily="34" charset="0"/>
              <a:buChar char="•"/>
            </a:pPr>
            <a:r>
              <a:rPr lang="en-US" sz="1000" b="0" i="0" u="none" strike="noStrike" dirty="0">
                <a:solidFill>
                  <a:srgbClr val="000000"/>
                </a:solidFill>
                <a:effectLst/>
                <a:latin typeface="Nunito" pitchFamily="2" charset="0"/>
              </a:rPr>
              <a:t>Out of curiosity, we ran the chi-squared test with the expected value evenly distributed across all boroughs just to see if there was any significant change.</a:t>
            </a:r>
          </a:p>
        </p:txBody>
      </p:sp>
      <p:pic>
        <p:nvPicPr>
          <p:cNvPr id="5" name="Content Placeholder 9">
            <a:extLst>
              <a:ext uri="{FF2B5EF4-FFF2-40B4-BE49-F238E27FC236}">
                <a16:creationId xmlns:a16="http://schemas.microsoft.com/office/drawing/2014/main" id="{E897AACD-3D7F-8D20-4F0C-32E5B93460FA}"/>
              </a:ext>
            </a:extLst>
          </p:cNvPr>
          <p:cNvPicPr>
            <a:picLocks noGrp="1" noChangeAspect="1"/>
          </p:cNvPicPr>
          <p:nvPr>
            <p:ph sz="quarter" idx="4"/>
          </p:nvPr>
        </p:nvPicPr>
        <p:blipFill>
          <a:blip r:embed="rId2"/>
          <a:stretch>
            <a:fillRect/>
          </a:stretch>
        </p:blipFill>
        <p:spPr>
          <a:xfrm>
            <a:off x="6188833" y="2635353"/>
            <a:ext cx="2997354" cy="1790792"/>
          </a:xfrm>
        </p:spPr>
      </p:pic>
    </p:spTree>
    <p:extLst>
      <p:ext uri="{BB962C8B-B14F-4D97-AF65-F5344CB8AC3E}">
        <p14:creationId xmlns:p14="http://schemas.microsoft.com/office/powerpoint/2010/main" val="706272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F7831-2F1F-C4A5-D715-E992B1EE4DE8}"/>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4ABBEE41-9FB1-5C11-20BB-4A2B7071046A}"/>
              </a:ext>
            </a:extLst>
          </p:cNvPr>
          <p:cNvSpPr>
            <a:spLocks noGrp="1"/>
          </p:cNvSpPr>
          <p:nvPr>
            <p:ph idx="1"/>
          </p:nvPr>
        </p:nvSpPr>
        <p:spPr/>
        <p:txBody>
          <a:bodyPr/>
          <a:lstStyle/>
          <a:p>
            <a:r>
              <a:rPr lang="en-US" dirty="0">
                <a:latin typeface="Nunito" pitchFamily="2" charset="0"/>
              </a:rPr>
              <a:t>Several Assumptions and Observations were drawn from our Analysis</a:t>
            </a:r>
          </a:p>
          <a:p>
            <a:pPr lvl="1"/>
            <a:r>
              <a:rPr lang="en-US" dirty="0">
                <a:latin typeface="Nunito" pitchFamily="2" charset="0"/>
              </a:rPr>
              <a:t>Mental Facilities number could be considered based off of size of borough</a:t>
            </a:r>
          </a:p>
          <a:p>
            <a:pPr lvl="1"/>
            <a:r>
              <a:rPr lang="en-US" dirty="0">
                <a:latin typeface="Nunito" pitchFamily="2" charset="0"/>
              </a:rPr>
              <a:t>Mental Facilities could be based off of the income level of the zip codes within a borough</a:t>
            </a:r>
          </a:p>
          <a:p>
            <a:pPr lvl="1"/>
            <a:r>
              <a:rPr lang="en-US" dirty="0">
                <a:latin typeface="Nunito" pitchFamily="2" charset="0"/>
              </a:rPr>
              <a:t>Mental Facility Data did not have latitude and longitude values to compare </a:t>
            </a:r>
            <a:r>
              <a:rPr lang="en-US" dirty="0" err="1">
                <a:latin typeface="Nunito" pitchFamily="2" charset="0"/>
              </a:rPr>
              <a:t>geoviews</a:t>
            </a:r>
            <a:r>
              <a:rPr lang="en-US" dirty="0">
                <a:latin typeface="Nunito" pitchFamily="2" charset="0"/>
              </a:rPr>
              <a:t> with arrest data to determine a more accurate impact. </a:t>
            </a:r>
          </a:p>
          <a:p>
            <a:pPr lvl="1"/>
            <a:endParaRPr lang="en-US" dirty="0">
              <a:latin typeface="Nunito" pitchFamily="2" charset="0"/>
            </a:endParaRPr>
          </a:p>
        </p:txBody>
      </p:sp>
    </p:spTree>
    <p:extLst>
      <p:ext uri="{BB962C8B-B14F-4D97-AF65-F5344CB8AC3E}">
        <p14:creationId xmlns:p14="http://schemas.microsoft.com/office/powerpoint/2010/main" val="1196019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46F1-41E8-B13F-52B3-E56BA9DE6F28}"/>
              </a:ext>
            </a:extLst>
          </p:cNvPr>
          <p:cNvSpPr>
            <a:spLocks noGrp="1"/>
          </p:cNvSpPr>
          <p:nvPr>
            <p:ph type="title"/>
          </p:nvPr>
        </p:nvSpPr>
        <p:spPr/>
        <p:txBody>
          <a:bodyPr/>
          <a:lstStyle/>
          <a:p>
            <a:r>
              <a:rPr lang="en-US" dirty="0"/>
              <a:t>Ask</a:t>
            </a:r>
          </a:p>
        </p:txBody>
      </p:sp>
      <p:sp>
        <p:nvSpPr>
          <p:cNvPr id="3" name="Content Placeholder 2">
            <a:extLst>
              <a:ext uri="{FF2B5EF4-FFF2-40B4-BE49-F238E27FC236}">
                <a16:creationId xmlns:a16="http://schemas.microsoft.com/office/drawing/2014/main" id="{0AF7F857-CAA8-8FC8-74FE-B37929CEF48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424242"/>
                </a:solidFill>
                <a:effectLst/>
                <a:latin typeface="Nunito" pitchFamily="2" charset="0"/>
              </a:rPr>
              <a:t>Our team identified our Business Case for analysis regarding Mental illness service availability and its effect on crime rate in NYC Boroughs </a:t>
            </a:r>
          </a:p>
          <a:p>
            <a:pPr marL="0" indent="0" rtl="0" fontAlgn="base">
              <a:spcBef>
                <a:spcPts val="0"/>
              </a:spcBef>
              <a:spcAft>
                <a:spcPts val="0"/>
              </a:spcAft>
              <a:buNone/>
            </a:pPr>
            <a:endParaRPr lang="en-US" sz="1800" b="0" i="0" u="none" strike="noStrike" dirty="0">
              <a:solidFill>
                <a:srgbClr val="424242"/>
              </a:solidFill>
              <a:effectLst/>
              <a:latin typeface="Nunito"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424242"/>
                </a:solidFill>
                <a:effectLst/>
                <a:latin typeface="Nunito" pitchFamily="2" charset="0"/>
              </a:rPr>
              <a:t>3 Questions were developed from our Business Case:</a:t>
            </a:r>
          </a:p>
          <a:p>
            <a:pPr rtl="0" fontAlgn="base">
              <a:spcBef>
                <a:spcPts val="0"/>
              </a:spcBef>
              <a:spcAft>
                <a:spcPts val="0"/>
              </a:spcAft>
              <a:buFont typeface="Arial" panose="020B0604020202020204" pitchFamily="34" charset="0"/>
              <a:buChar char="•"/>
            </a:pPr>
            <a:endParaRPr lang="en-US" sz="1300" b="0" i="0" u="none" strike="noStrike" dirty="0">
              <a:solidFill>
                <a:srgbClr val="424242"/>
              </a:solidFill>
              <a:effectLst/>
              <a:latin typeface="Nunito" pitchFamily="2" charset="0"/>
            </a:endParaRP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itchFamily="2" charset="0"/>
              </a:rPr>
              <a:t>What is the crime rate for each of NYC’s boroughs? Is the crime rate higher in certain boroughs?</a:t>
            </a:r>
          </a:p>
          <a:p>
            <a:pPr marL="457200" lvl="1" indent="0" rtl="0" fontAlgn="base">
              <a:spcBef>
                <a:spcPts val="0"/>
              </a:spcBef>
              <a:spcAft>
                <a:spcPts val="0"/>
              </a:spcAft>
              <a:buNone/>
            </a:pPr>
            <a:endParaRPr lang="en-US" sz="1400" b="0" i="0" u="none" strike="noStrike" dirty="0">
              <a:solidFill>
                <a:srgbClr val="424242"/>
              </a:solidFill>
              <a:effectLst/>
              <a:latin typeface="Nunito" pitchFamily="2" charset="0"/>
            </a:endParaRPr>
          </a:p>
          <a:p>
            <a:pPr marL="742950" lvl="1" indent="-285750" rtl="0" fontAlgn="base">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itchFamily="2" charset="0"/>
              </a:rPr>
              <a:t>Are certain crimes higher in certain areas? How does that correlate with available services?            </a:t>
            </a:r>
          </a:p>
          <a:p>
            <a:pPr marL="742950" lvl="1" indent="-285750" rtl="0" fontAlgn="base">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itchFamily="2" charset="0"/>
              </a:rPr>
              <a:t>Does the number of mental health facilities affect the crime rates?</a:t>
            </a:r>
          </a:p>
          <a:p>
            <a:endParaRPr lang="en-US" dirty="0"/>
          </a:p>
        </p:txBody>
      </p:sp>
    </p:spTree>
    <p:extLst>
      <p:ext uri="{BB962C8B-B14F-4D97-AF65-F5344CB8AC3E}">
        <p14:creationId xmlns:p14="http://schemas.microsoft.com/office/powerpoint/2010/main" val="236400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0359-EB68-79A5-0561-257D6FF3D2BB}"/>
              </a:ext>
            </a:extLst>
          </p:cNvPr>
          <p:cNvSpPr>
            <a:spLocks noGrp="1"/>
          </p:cNvSpPr>
          <p:nvPr>
            <p:ph type="title"/>
          </p:nvPr>
        </p:nvSpPr>
        <p:spPr/>
        <p:txBody>
          <a:bodyPr/>
          <a:lstStyle/>
          <a:p>
            <a:r>
              <a:rPr lang="en-US" dirty="0"/>
              <a:t>Prepare</a:t>
            </a:r>
          </a:p>
        </p:txBody>
      </p:sp>
      <p:sp>
        <p:nvSpPr>
          <p:cNvPr id="3" name="Content Placeholder 2">
            <a:extLst>
              <a:ext uri="{FF2B5EF4-FFF2-40B4-BE49-F238E27FC236}">
                <a16:creationId xmlns:a16="http://schemas.microsoft.com/office/drawing/2014/main" id="{4223272D-D50D-0E55-CC0E-AF6F85685721}"/>
              </a:ext>
            </a:extLst>
          </p:cNvPr>
          <p:cNvSpPr>
            <a:spLocks noGrp="1"/>
          </p:cNvSpPr>
          <p:nvPr>
            <p:ph idx="1"/>
          </p:nvPr>
        </p:nvSpPr>
        <p:spPr/>
        <p:txBody>
          <a:bodyPr>
            <a:normAutofit fontScale="92500" lnSpcReduction="20000"/>
          </a:bodyPr>
          <a:lstStyle/>
          <a:p>
            <a:pPr rtl="0" fontAlgn="base">
              <a:spcBef>
                <a:spcPts val="0"/>
              </a:spcBef>
              <a:spcAft>
                <a:spcPts val="0"/>
              </a:spcAft>
              <a:buFont typeface="Arial" panose="020B0604020202020204" pitchFamily="34" charset="0"/>
              <a:buChar char="•"/>
            </a:pPr>
            <a:r>
              <a:rPr lang="en-US" sz="1800" b="0" i="0" u="none" strike="noStrike" dirty="0">
                <a:solidFill>
                  <a:srgbClr val="424242"/>
                </a:solidFill>
                <a:effectLst/>
                <a:latin typeface="Nunito" pitchFamily="2" charset="0"/>
              </a:rPr>
              <a:t>3 .</a:t>
            </a:r>
            <a:r>
              <a:rPr lang="en-US" sz="1800" b="0" i="0" u="none" strike="noStrike" dirty="0" err="1">
                <a:solidFill>
                  <a:srgbClr val="424242"/>
                </a:solidFill>
                <a:effectLst/>
                <a:latin typeface="Nunito" pitchFamily="2" charset="0"/>
              </a:rPr>
              <a:t>cvs</a:t>
            </a:r>
            <a:r>
              <a:rPr lang="en-US" sz="1800" b="0" i="0" u="none" strike="noStrike" dirty="0">
                <a:solidFill>
                  <a:srgbClr val="424242"/>
                </a:solidFill>
                <a:effectLst/>
                <a:latin typeface="Nunito" pitchFamily="2" charset="0"/>
              </a:rPr>
              <a:t> files were originally identified for our Business Case:</a:t>
            </a:r>
          </a:p>
          <a:p>
            <a:pPr rtl="0" fontAlgn="base">
              <a:spcBef>
                <a:spcPts val="0"/>
              </a:spcBef>
              <a:spcAft>
                <a:spcPts val="0"/>
              </a:spcAft>
              <a:buFont typeface="Arial" panose="020B0604020202020204" pitchFamily="34" charset="0"/>
              <a:buChar char="•"/>
            </a:pPr>
            <a:endParaRPr lang="en-US" sz="1800" b="0" i="0" u="none" strike="noStrike" dirty="0">
              <a:solidFill>
                <a:srgbClr val="424242"/>
              </a:solidFill>
              <a:effectLst/>
              <a:latin typeface="Nunito" pitchFamily="2" charset="0"/>
            </a:endParaRPr>
          </a:p>
          <a:p>
            <a:pPr marL="457200" lvl="1" indent="0" rtl="0" fontAlgn="base">
              <a:spcBef>
                <a:spcPts val="0"/>
              </a:spcBef>
              <a:spcAft>
                <a:spcPts val="0"/>
              </a:spcAft>
              <a:buNone/>
            </a:pPr>
            <a:r>
              <a:rPr lang="en-US" sz="1400" b="0" i="0" u="none" strike="noStrike" dirty="0">
                <a:solidFill>
                  <a:srgbClr val="424242"/>
                </a:solidFill>
                <a:effectLst/>
                <a:latin typeface="Nunito" pitchFamily="2" charset="0"/>
              </a:rPr>
              <a:t>Original Files</a:t>
            </a:r>
          </a:p>
          <a:p>
            <a:pPr marL="457200" lvl="1" indent="0" rtl="0" fontAlgn="base">
              <a:spcBef>
                <a:spcPts val="0"/>
              </a:spcBef>
              <a:spcAft>
                <a:spcPts val="0"/>
              </a:spcAft>
              <a:buNone/>
            </a:pPr>
            <a:endParaRPr lang="en-US" sz="1400" b="0" i="0" u="none" strike="noStrike" dirty="0">
              <a:solidFill>
                <a:srgbClr val="424242"/>
              </a:solidFill>
              <a:effectLst/>
              <a:latin typeface="Nunito" pitchFamily="2" charset="0"/>
            </a:endParaRPr>
          </a:p>
          <a:p>
            <a:pPr marL="742950" lvl="1" indent="-285750" rtl="0" fontAlgn="base">
              <a:lnSpc>
                <a:spcPts val="1800"/>
              </a:lnSpc>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itchFamily="2" charset="0"/>
              </a:rPr>
              <a:t>NYS-Mental-Facilities.csv (4,958 rows of data)</a:t>
            </a:r>
          </a:p>
          <a:p>
            <a:pPr marL="742950" lvl="1" indent="-285750" rtl="0" fontAlgn="base">
              <a:lnSpc>
                <a:spcPts val="1800"/>
              </a:lnSpc>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itchFamily="2" charset="0"/>
              </a:rPr>
              <a:t>NYPD_Arrest_Data_2023.csv (170,096 rows of data)</a:t>
            </a:r>
          </a:p>
          <a:p>
            <a:pPr marL="742950" lvl="1" indent="-285750" rtl="0" fontAlgn="base">
              <a:lnSpc>
                <a:spcPts val="1800"/>
              </a:lnSpc>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itchFamily="2" charset="0"/>
              </a:rPr>
              <a:t>Nyc_zip_borough_neighborhoods.csv (178 rows of data)</a:t>
            </a:r>
          </a:p>
          <a:p>
            <a:pPr marL="457200" lvl="1" indent="0" rtl="0" fontAlgn="base">
              <a:spcBef>
                <a:spcPts val="0"/>
              </a:spcBef>
              <a:spcAft>
                <a:spcPts val="1200"/>
              </a:spcAft>
              <a:buNone/>
            </a:pPr>
            <a:r>
              <a:rPr lang="en-US" sz="1400" dirty="0">
                <a:solidFill>
                  <a:srgbClr val="424242"/>
                </a:solidFill>
                <a:latin typeface="Nunito" pitchFamily="2" charset="0"/>
              </a:rPr>
              <a:t>Merged Files</a:t>
            </a:r>
            <a:endParaRPr lang="en-US" sz="1400" b="0" i="0" u="none" strike="noStrike" dirty="0">
              <a:solidFill>
                <a:srgbClr val="424242"/>
              </a:solidFill>
              <a:effectLst/>
              <a:latin typeface="Nunito" pitchFamily="2" charset="0"/>
            </a:endParaRPr>
          </a:p>
          <a:p>
            <a:pPr marL="742950" lvl="1" indent="-285750" rtl="0" fontAlgn="base">
              <a:lnSpc>
                <a:spcPts val="1800"/>
              </a:lnSpc>
              <a:spcBef>
                <a:spcPts val="0"/>
              </a:spcBef>
              <a:spcAft>
                <a:spcPts val="1200"/>
              </a:spcAft>
              <a:buFont typeface="Arial" panose="020B0604020202020204" pitchFamily="34" charset="0"/>
              <a:buChar char="•"/>
            </a:pPr>
            <a:r>
              <a:rPr lang="en-US" sz="1400" dirty="0" err="1">
                <a:solidFill>
                  <a:srgbClr val="424242"/>
                </a:solidFill>
                <a:latin typeface="Nunito" pitchFamily="2" charset="0"/>
              </a:rPr>
              <a:t>Menta_Fac_Boroughs</a:t>
            </a:r>
            <a:r>
              <a:rPr lang="en-US" sz="1400" dirty="0">
                <a:solidFill>
                  <a:srgbClr val="424242"/>
                </a:solidFill>
                <a:latin typeface="Nunito" pitchFamily="2" charset="0"/>
              </a:rPr>
              <a:t> (79 rows of data)</a:t>
            </a:r>
          </a:p>
          <a:p>
            <a:pPr marL="742950" lvl="1" indent="-285750" rtl="0" fontAlgn="base">
              <a:lnSpc>
                <a:spcPts val="1800"/>
              </a:lnSpc>
              <a:spcBef>
                <a:spcPts val="0"/>
              </a:spcBef>
              <a:spcAft>
                <a:spcPts val="1200"/>
              </a:spcAft>
              <a:buFont typeface="Arial" panose="020B0604020202020204" pitchFamily="34" charset="0"/>
              <a:buChar char="•"/>
            </a:pPr>
            <a:r>
              <a:rPr lang="en-US" sz="1400" dirty="0" err="1">
                <a:solidFill>
                  <a:srgbClr val="424242"/>
                </a:solidFill>
                <a:latin typeface="Nunito" pitchFamily="2" charset="0"/>
              </a:rPr>
              <a:t>NYC_Bor_Arrest</a:t>
            </a:r>
            <a:r>
              <a:rPr lang="en-US" sz="1400" dirty="0">
                <a:solidFill>
                  <a:srgbClr val="424242"/>
                </a:solidFill>
                <a:latin typeface="Nunito" pitchFamily="2" charset="0"/>
              </a:rPr>
              <a:t> (1,020,576 rows of data)</a:t>
            </a:r>
          </a:p>
          <a:p>
            <a:pPr marL="742950" lvl="1" indent="-285750" rtl="0" fontAlgn="base">
              <a:spcBef>
                <a:spcPts val="0"/>
              </a:spcBef>
              <a:spcAft>
                <a:spcPts val="1200"/>
              </a:spcAft>
              <a:buFont typeface="Arial" panose="020B0604020202020204" pitchFamily="34" charset="0"/>
              <a:buChar char="•"/>
            </a:pPr>
            <a:endParaRPr lang="en-US" sz="1400" b="0" i="0" u="none" strike="noStrike" dirty="0">
              <a:solidFill>
                <a:srgbClr val="424242"/>
              </a:solidFill>
              <a:effectLst/>
              <a:latin typeface="Nunito"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424242"/>
                </a:solidFill>
                <a:effectLst/>
                <a:latin typeface="Nunito" pitchFamily="2" charset="0"/>
              </a:rPr>
              <a:t>Team members identified separate data files for deep dive activities</a:t>
            </a:r>
          </a:p>
          <a:p>
            <a:pPr marL="0" indent="0">
              <a:buNone/>
            </a:pPr>
            <a:endParaRPr lang="en-US" dirty="0"/>
          </a:p>
        </p:txBody>
      </p:sp>
    </p:spTree>
    <p:extLst>
      <p:ext uri="{BB962C8B-B14F-4D97-AF65-F5344CB8AC3E}">
        <p14:creationId xmlns:p14="http://schemas.microsoft.com/office/powerpoint/2010/main" val="4005380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D603-61AF-06D4-BC9D-00D7BBEEB8B8}"/>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70C766B2-6563-A4EB-5706-C88D9F6DC3F9}"/>
              </a:ext>
            </a:extLst>
          </p:cNvPr>
          <p:cNvSpPr>
            <a:spLocks noGrp="1"/>
          </p:cNvSpPr>
          <p:nvPr>
            <p:ph type="body" idx="1"/>
          </p:nvPr>
        </p:nvSpPr>
        <p:spPr>
          <a:xfrm>
            <a:off x="1358131" y="2187355"/>
            <a:ext cx="10289146" cy="576262"/>
          </a:xfrm>
        </p:spPr>
        <p:txBody>
          <a:bodyPr/>
          <a:lstStyle/>
          <a:p>
            <a:pPr rtl="0" fontAlgn="base">
              <a:spcBef>
                <a:spcPts val="0"/>
              </a:spcBef>
              <a:spcAft>
                <a:spcPts val="1200"/>
              </a:spcAft>
            </a:pPr>
            <a:r>
              <a:rPr lang="en-US" sz="1800" b="0" i="0" u="none" strike="noStrike" dirty="0">
                <a:solidFill>
                  <a:srgbClr val="424242"/>
                </a:solidFill>
                <a:effectLst/>
                <a:latin typeface="Nunito" pitchFamily="2" charset="0"/>
              </a:rPr>
              <a:t>Unnecessary columns, duplicate rows, and empty fields were removed from the data sets</a:t>
            </a:r>
          </a:p>
        </p:txBody>
      </p:sp>
      <p:sp>
        <p:nvSpPr>
          <p:cNvPr id="5" name="Text Placeholder 4">
            <a:extLst>
              <a:ext uri="{FF2B5EF4-FFF2-40B4-BE49-F238E27FC236}">
                <a16:creationId xmlns:a16="http://schemas.microsoft.com/office/drawing/2014/main" id="{E872135A-9489-75E3-EA4A-BD38D5A571D8}"/>
              </a:ext>
            </a:extLst>
          </p:cNvPr>
          <p:cNvSpPr>
            <a:spLocks noGrp="1"/>
          </p:cNvSpPr>
          <p:nvPr>
            <p:ph type="body" sz="quarter" idx="3"/>
          </p:nvPr>
        </p:nvSpPr>
        <p:spPr>
          <a:xfrm>
            <a:off x="4637893" y="2664973"/>
            <a:ext cx="3729623" cy="576262"/>
          </a:xfrm>
        </p:spPr>
        <p:txBody>
          <a:bodyPr/>
          <a:lstStyle/>
          <a:p>
            <a:r>
              <a:rPr lang="en-US" sz="1800" dirty="0"/>
              <a:t>NYPD Arrest Data 2023</a:t>
            </a:r>
          </a:p>
        </p:txBody>
      </p:sp>
      <p:pic>
        <p:nvPicPr>
          <p:cNvPr id="1026" name="Picture 2">
            <a:extLst>
              <a:ext uri="{FF2B5EF4-FFF2-40B4-BE49-F238E27FC236}">
                <a16:creationId xmlns:a16="http://schemas.microsoft.com/office/drawing/2014/main" id="{B9899D45-5597-B751-0FDB-68581802875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95400" y="3234795"/>
            <a:ext cx="2707896" cy="291486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B9AC479F-4388-01C5-A31A-62215CF16544}"/>
              </a:ext>
            </a:extLst>
          </p:cNvPr>
          <p:cNvSpPr txBox="1">
            <a:spLocks/>
          </p:cNvSpPr>
          <p:nvPr/>
        </p:nvSpPr>
        <p:spPr>
          <a:xfrm>
            <a:off x="7814202" y="2652093"/>
            <a:ext cx="3729623" cy="576262"/>
          </a:xfrm>
          <a:prstGeom prst="rect">
            <a:avLst/>
          </a:prstGeom>
        </p:spPr>
        <p:txBody>
          <a:bodyPr vert="horz" lIns="91440" tIns="45720" rIns="91440" bIns="45720" rtlCol="0" anchor="b">
            <a:noAutofit/>
          </a:bodyPr>
          <a:lstStyle>
            <a:lvl1pPr marL="0" indent="0" algn="l" defTabSz="457200" rtl="0" eaLnBrk="1" latinLnBrk="0" hangingPunct="1">
              <a:spcBef>
                <a:spcPts val="672"/>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r>
              <a:rPr lang="en-US" sz="1800" dirty="0"/>
              <a:t>NYC Zip, Boroughs, Neighborhoods</a:t>
            </a:r>
          </a:p>
        </p:txBody>
      </p:sp>
      <p:pic>
        <p:nvPicPr>
          <p:cNvPr id="1028" name="Picture 4">
            <a:extLst>
              <a:ext uri="{FF2B5EF4-FFF2-40B4-BE49-F238E27FC236}">
                <a16:creationId xmlns:a16="http://schemas.microsoft.com/office/drawing/2014/main" id="{6C7A8389-3D76-EB89-F040-2CF7843B5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123" y="3234795"/>
            <a:ext cx="3518079" cy="29148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8A24FB-C31E-639D-D9CC-AA5B3C602418}"/>
              </a:ext>
            </a:extLst>
          </p:cNvPr>
          <p:cNvPicPr>
            <a:picLocks noChangeAspect="1"/>
          </p:cNvPicPr>
          <p:nvPr/>
        </p:nvPicPr>
        <p:blipFill>
          <a:blip r:embed="rId4"/>
          <a:stretch>
            <a:fillRect/>
          </a:stretch>
        </p:blipFill>
        <p:spPr>
          <a:xfrm>
            <a:off x="8188706" y="3234795"/>
            <a:ext cx="3311482" cy="2911647"/>
          </a:xfrm>
          <a:prstGeom prst="rect">
            <a:avLst/>
          </a:prstGeom>
        </p:spPr>
      </p:pic>
      <p:sp>
        <p:nvSpPr>
          <p:cNvPr id="10" name="Text Placeholder 4">
            <a:extLst>
              <a:ext uri="{FF2B5EF4-FFF2-40B4-BE49-F238E27FC236}">
                <a16:creationId xmlns:a16="http://schemas.microsoft.com/office/drawing/2014/main" id="{1C01B5C0-9CD6-F52E-025A-5A5737C53C32}"/>
              </a:ext>
            </a:extLst>
          </p:cNvPr>
          <p:cNvSpPr txBox="1">
            <a:spLocks/>
          </p:cNvSpPr>
          <p:nvPr/>
        </p:nvSpPr>
        <p:spPr>
          <a:xfrm>
            <a:off x="1114923" y="2652093"/>
            <a:ext cx="3729623" cy="576262"/>
          </a:xfrm>
          <a:prstGeom prst="rect">
            <a:avLst/>
          </a:prstGeom>
        </p:spPr>
        <p:txBody>
          <a:bodyPr vert="horz" lIns="91440" tIns="45720" rIns="91440" bIns="45720" rtlCol="0" anchor="b">
            <a:noAutofit/>
          </a:bodyPr>
          <a:lstStyle>
            <a:lvl1pPr marL="0" indent="0" algn="l" defTabSz="457200" rtl="0" eaLnBrk="1" latinLnBrk="0" hangingPunct="1">
              <a:spcBef>
                <a:spcPts val="672"/>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r>
              <a:rPr lang="en-US" sz="1800" dirty="0"/>
              <a:t>NYC Mental Health Facilities</a:t>
            </a:r>
          </a:p>
        </p:txBody>
      </p:sp>
    </p:spTree>
    <p:extLst>
      <p:ext uri="{BB962C8B-B14F-4D97-AF65-F5344CB8AC3E}">
        <p14:creationId xmlns:p14="http://schemas.microsoft.com/office/powerpoint/2010/main" val="129829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B4DE-728D-DB0E-30D8-A325DD4EF06C}"/>
              </a:ext>
            </a:extLst>
          </p:cNvPr>
          <p:cNvSpPr>
            <a:spLocks noGrp="1"/>
          </p:cNvSpPr>
          <p:nvPr>
            <p:ph type="title"/>
          </p:nvPr>
        </p:nvSpPr>
        <p:spPr/>
        <p:txBody>
          <a:bodyPr/>
          <a:lstStyle/>
          <a:p>
            <a:r>
              <a:rPr lang="en-US" dirty="0"/>
              <a:t>Analyze (1 of 5)</a:t>
            </a:r>
          </a:p>
        </p:txBody>
      </p:sp>
      <p:sp>
        <p:nvSpPr>
          <p:cNvPr id="3" name="Content Placeholder 2">
            <a:extLst>
              <a:ext uri="{FF2B5EF4-FFF2-40B4-BE49-F238E27FC236}">
                <a16:creationId xmlns:a16="http://schemas.microsoft.com/office/drawing/2014/main" id="{4A2C1BF8-F152-27E3-AAFE-F2FCA7076770}"/>
              </a:ext>
            </a:extLst>
          </p:cNvPr>
          <p:cNvSpPr>
            <a:spLocks noGrp="1"/>
          </p:cNvSpPr>
          <p:nvPr>
            <p:ph idx="1"/>
          </p:nvPr>
        </p:nvSpPr>
        <p:spPr/>
        <p:txBody>
          <a:bodyPr>
            <a:normAutofit/>
          </a:bodyPr>
          <a:lstStyle/>
          <a:p>
            <a:pPr>
              <a:lnSpc>
                <a:spcPts val="1800"/>
              </a:lnSpc>
            </a:pPr>
            <a:r>
              <a:rPr lang="en-US" sz="1800" dirty="0">
                <a:latin typeface="Nunito" pitchFamily="2" charset="0"/>
              </a:rPr>
              <a:t>Our team used a series of visual graphics to bring meaning to our data</a:t>
            </a:r>
          </a:p>
          <a:p>
            <a:pPr>
              <a:lnSpc>
                <a:spcPts val="1800"/>
              </a:lnSpc>
            </a:pPr>
            <a:r>
              <a:rPr lang="en-US" sz="1800" dirty="0">
                <a:latin typeface="Nunito" pitchFamily="2" charset="0"/>
              </a:rPr>
              <a:t>We used our 2 of 3 questions to assist with our Analyze Phase</a:t>
            </a:r>
          </a:p>
          <a:p>
            <a:pPr marL="742950" lvl="1" indent="-285750" rtl="0" fontAlgn="base">
              <a:lnSpc>
                <a:spcPts val="1800"/>
              </a:lnSpc>
              <a:spcBef>
                <a:spcPts val="0"/>
              </a:spcBef>
              <a:spcAft>
                <a:spcPts val="0"/>
              </a:spcAft>
              <a:buFont typeface="Arial" panose="020B0604020202020204" pitchFamily="34" charset="0"/>
              <a:buChar char="•"/>
            </a:pPr>
            <a:r>
              <a:rPr lang="en-US" sz="1400" b="0" i="0" u="none" strike="noStrike" dirty="0">
                <a:solidFill>
                  <a:srgbClr val="424242"/>
                </a:solidFill>
                <a:effectLst/>
                <a:latin typeface="Nunito" pitchFamily="2" charset="0"/>
              </a:rPr>
              <a:t>What is the crime rate for each of NYC’s boroughs? Is the crime rate higher in certain boroughs?</a:t>
            </a:r>
          </a:p>
          <a:p>
            <a:pPr marL="742950" lvl="1" indent="-285750" rtl="0" fontAlgn="base">
              <a:lnSpc>
                <a:spcPts val="1800"/>
              </a:lnSpc>
              <a:spcBef>
                <a:spcPts val="0"/>
              </a:spcBef>
              <a:spcAft>
                <a:spcPts val="0"/>
              </a:spcAft>
              <a:buFont typeface="Arial" panose="020B0604020202020204" pitchFamily="34" charset="0"/>
              <a:buChar char="•"/>
            </a:pPr>
            <a:endParaRPr lang="en-US" sz="1400" b="0" i="0" u="none" strike="noStrike" dirty="0">
              <a:solidFill>
                <a:srgbClr val="424242"/>
              </a:solidFill>
              <a:effectLst/>
              <a:latin typeface="Nunito" pitchFamily="2" charset="0"/>
            </a:endParaRPr>
          </a:p>
          <a:p>
            <a:pPr marL="742950" lvl="1" indent="-285750" rtl="0" fontAlgn="base">
              <a:lnSpc>
                <a:spcPts val="1800"/>
              </a:lnSpc>
              <a:spcBef>
                <a:spcPts val="0"/>
              </a:spcBef>
              <a:spcAft>
                <a:spcPts val="1200"/>
              </a:spcAft>
              <a:buFont typeface="Arial" panose="020B0604020202020204" pitchFamily="34" charset="0"/>
              <a:buChar char="•"/>
            </a:pPr>
            <a:r>
              <a:rPr lang="en-US" sz="1400" b="0" i="0" u="none" strike="noStrike" dirty="0">
                <a:solidFill>
                  <a:srgbClr val="424242"/>
                </a:solidFill>
                <a:effectLst/>
                <a:latin typeface="Nunito" pitchFamily="2" charset="0"/>
              </a:rPr>
              <a:t>Are certain crimes higher in certain areas? How does that correlate with available services?            </a:t>
            </a:r>
          </a:p>
          <a:p>
            <a:pPr fontAlgn="base">
              <a:lnSpc>
                <a:spcPts val="1800"/>
              </a:lnSpc>
              <a:spcBef>
                <a:spcPts val="0"/>
              </a:spcBef>
              <a:spcAft>
                <a:spcPts val="1200"/>
              </a:spcAft>
              <a:buFont typeface="Arial" panose="020B0604020202020204" pitchFamily="34" charset="0"/>
              <a:buChar char="•"/>
            </a:pPr>
            <a:r>
              <a:rPr lang="en-US" sz="1800" b="1" dirty="0">
                <a:solidFill>
                  <a:srgbClr val="424242"/>
                </a:solidFill>
                <a:latin typeface="Nunito" pitchFamily="2" charset="0"/>
              </a:rPr>
              <a:t>Hypothesis: </a:t>
            </a:r>
            <a:r>
              <a:rPr lang="en-US" sz="1800" b="0" i="0" u="none" strike="noStrike" dirty="0">
                <a:solidFill>
                  <a:srgbClr val="000000"/>
                </a:solidFill>
                <a:effectLst/>
                <a:latin typeface="Nunito" pitchFamily="2" charset="0"/>
              </a:rPr>
              <a:t>If there is a relationship between the number of mental health facilities in NYC boroughs and their respective crime rates, then the boroughs with the most mental health facilities should have lower crime rates</a:t>
            </a:r>
            <a:endParaRPr lang="en-US" sz="1800" b="0" i="0" u="none" strike="noStrike" dirty="0">
              <a:solidFill>
                <a:srgbClr val="424242"/>
              </a:solidFill>
              <a:effectLst/>
              <a:latin typeface="Nunito" pitchFamily="2" charset="0"/>
            </a:endParaRPr>
          </a:p>
          <a:p>
            <a:pPr fontAlgn="base">
              <a:spcBef>
                <a:spcPts val="0"/>
              </a:spcBef>
              <a:spcAft>
                <a:spcPts val="1200"/>
              </a:spcAft>
              <a:buFont typeface="Arial" panose="020B0604020202020204" pitchFamily="34" charset="0"/>
              <a:buChar char="•"/>
            </a:pPr>
            <a:endParaRPr lang="en-US" sz="2200" b="0" i="0" u="none" strike="noStrike" dirty="0">
              <a:solidFill>
                <a:srgbClr val="424242"/>
              </a:solidFill>
              <a:effectLst/>
              <a:latin typeface="Garamond" panose="02020404030301010803" pitchFamily="18" charset="0"/>
            </a:endParaRPr>
          </a:p>
          <a:p>
            <a:endParaRPr lang="en-US" dirty="0"/>
          </a:p>
        </p:txBody>
      </p:sp>
    </p:spTree>
    <p:extLst>
      <p:ext uri="{BB962C8B-B14F-4D97-AF65-F5344CB8AC3E}">
        <p14:creationId xmlns:p14="http://schemas.microsoft.com/office/powerpoint/2010/main" val="389180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3BE06BC-7690-72E4-0A1D-1C731FA89094}"/>
              </a:ext>
            </a:extLst>
          </p:cNvPr>
          <p:cNvSpPr>
            <a:spLocks noGrp="1"/>
          </p:cNvSpPr>
          <p:nvPr>
            <p:ph type="title"/>
          </p:nvPr>
        </p:nvSpPr>
        <p:spPr>
          <a:xfrm>
            <a:off x="1295402" y="982132"/>
            <a:ext cx="3660056" cy="1325373"/>
          </a:xfrm>
        </p:spPr>
        <p:txBody>
          <a:bodyPr anchor="b">
            <a:normAutofit/>
          </a:bodyPr>
          <a:lstStyle/>
          <a:p>
            <a:r>
              <a:rPr lang="en-US" sz="2800" dirty="0">
                <a:solidFill>
                  <a:srgbClr val="262626"/>
                </a:solidFill>
              </a:rPr>
              <a:t>Analyze (2 of 5) </a:t>
            </a:r>
          </a:p>
        </p:txBody>
      </p:sp>
      <p:cxnSp>
        <p:nvCxnSpPr>
          <p:cNvPr id="22" name="Straight Connector 21">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10">
            <a:extLst>
              <a:ext uri="{FF2B5EF4-FFF2-40B4-BE49-F238E27FC236}">
                <a16:creationId xmlns:a16="http://schemas.microsoft.com/office/drawing/2014/main" id="{500B43FD-740B-EE60-15FD-F56D4825FC32}"/>
              </a:ext>
            </a:extLst>
          </p:cNvPr>
          <p:cNvSpPr>
            <a:spLocks noGrp="1"/>
          </p:cNvSpPr>
          <p:nvPr>
            <p:ph idx="1"/>
          </p:nvPr>
        </p:nvSpPr>
        <p:spPr>
          <a:xfrm>
            <a:off x="1295401" y="2493774"/>
            <a:ext cx="3660057" cy="3382094"/>
          </a:xfrm>
        </p:spPr>
        <p:txBody>
          <a:bodyPr>
            <a:normAutofit/>
          </a:bodyPr>
          <a:lstStyle/>
          <a:p>
            <a:pPr marL="0" indent="0">
              <a:lnSpc>
                <a:spcPts val="1800"/>
              </a:lnSpc>
              <a:buNone/>
            </a:pPr>
            <a:r>
              <a:rPr lang="en-US" sz="1400" b="1" dirty="0">
                <a:solidFill>
                  <a:schemeClr val="accent6">
                    <a:lumMod val="75000"/>
                  </a:schemeClr>
                </a:solidFill>
                <a:latin typeface="Nunito" pitchFamily="2" charset="0"/>
              </a:rPr>
              <a:t>Question 1</a:t>
            </a:r>
            <a:r>
              <a:rPr lang="en-US" sz="1400" dirty="0">
                <a:solidFill>
                  <a:srgbClr val="424242"/>
                </a:solidFill>
                <a:latin typeface="Nunito" pitchFamily="2" charset="0"/>
              </a:rPr>
              <a:t>: </a:t>
            </a:r>
            <a:r>
              <a:rPr lang="en-US" sz="1400" b="0" i="0" u="none" strike="noStrike" dirty="0">
                <a:solidFill>
                  <a:srgbClr val="424242"/>
                </a:solidFill>
                <a:effectLst/>
                <a:latin typeface="Nunito" pitchFamily="2" charset="0"/>
              </a:rPr>
              <a:t>What is the crime rate for each of NYC’s boroughs? Is the crime rate higher in certain boroughs?</a:t>
            </a:r>
            <a:endParaRPr lang="en-US" sz="1400" dirty="0">
              <a:solidFill>
                <a:srgbClr val="424242"/>
              </a:solidFill>
              <a:latin typeface="Nunito" pitchFamily="2" charset="0"/>
            </a:endParaRPr>
          </a:p>
          <a:p>
            <a:pPr lvl="1">
              <a:lnSpc>
                <a:spcPts val="1800"/>
              </a:lnSpc>
            </a:pPr>
            <a:r>
              <a:rPr lang="en-US" sz="1000" b="0" i="0" u="none" strike="noStrike" dirty="0" err="1">
                <a:solidFill>
                  <a:srgbClr val="424242"/>
                </a:solidFill>
                <a:effectLst/>
                <a:latin typeface="Nunito" pitchFamily="2" charset="0"/>
              </a:rPr>
              <a:t>Geoviews</a:t>
            </a:r>
            <a:r>
              <a:rPr lang="en-US" sz="1000" b="0" i="0" u="none" strike="noStrike" dirty="0">
                <a:solidFill>
                  <a:srgbClr val="424242"/>
                </a:solidFill>
                <a:effectLst/>
                <a:latin typeface="Nunito" pitchFamily="2" charset="0"/>
              </a:rPr>
              <a:t> graphics were used to identify the number of arrests in each borough</a:t>
            </a:r>
          </a:p>
          <a:p>
            <a:pPr marL="0" indent="0">
              <a:buNone/>
            </a:pPr>
            <a:endParaRPr lang="en-US" sz="1600" b="0" i="0" u="none" strike="noStrike" dirty="0">
              <a:solidFill>
                <a:srgbClr val="424242"/>
              </a:solidFill>
              <a:effectLst/>
              <a:latin typeface="Garamond" panose="02020404030301010803" pitchFamily="18" charset="0"/>
            </a:endParaRPr>
          </a:p>
          <a:p>
            <a:pPr algn="ctr"/>
            <a:endParaRPr lang="en-US" sz="1600" dirty="0">
              <a:solidFill>
                <a:srgbClr val="262626"/>
              </a:solidFill>
            </a:endParaRPr>
          </a:p>
        </p:txBody>
      </p:sp>
      <p:pic>
        <p:nvPicPr>
          <p:cNvPr id="7" name="Content Placeholder 6">
            <a:extLst>
              <a:ext uri="{FF2B5EF4-FFF2-40B4-BE49-F238E27FC236}">
                <a16:creationId xmlns:a16="http://schemas.microsoft.com/office/drawing/2014/main" id="{B8DAFD2A-E423-9D0E-A8A4-FF217FD7A932}"/>
              </a:ext>
            </a:extLst>
          </p:cNvPr>
          <p:cNvPicPr>
            <a:picLocks noChangeAspect="1"/>
          </p:cNvPicPr>
          <p:nvPr/>
        </p:nvPicPr>
        <p:blipFill>
          <a:blip r:embed="rId5"/>
          <a:stretch>
            <a:fillRect/>
          </a:stretch>
        </p:blipFill>
        <p:spPr>
          <a:xfrm>
            <a:off x="5418668" y="1692443"/>
            <a:ext cx="5469466" cy="3473110"/>
          </a:xfrm>
          <a:prstGeom prst="rect">
            <a:avLst/>
          </a:prstGeom>
          <a:ln w="57150" cmpd="thickThin">
            <a:solidFill>
              <a:srgbClr val="7F7F7F"/>
            </a:solidFill>
            <a:miter lim="800000"/>
          </a:ln>
        </p:spPr>
      </p:pic>
    </p:spTree>
    <p:extLst>
      <p:ext uri="{BB962C8B-B14F-4D97-AF65-F5344CB8AC3E}">
        <p14:creationId xmlns:p14="http://schemas.microsoft.com/office/powerpoint/2010/main" val="126338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604E-DEDA-E7D5-B62B-3DD90220478F}"/>
              </a:ext>
            </a:extLst>
          </p:cNvPr>
          <p:cNvSpPr>
            <a:spLocks noGrp="1"/>
          </p:cNvSpPr>
          <p:nvPr>
            <p:ph type="title"/>
          </p:nvPr>
        </p:nvSpPr>
        <p:spPr/>
        <p:txBody>
          <a:bodyPr/>
          <a:lstStyle/>
          <a:p>
            <a:r>
              <a:rPr lang="en-US" sz="2400" dirty="0">
                <a:solidFill>
                  <a:srgbClr val="262626"/>
                </a:solidFill>
              </a:rPr>
              <a:t>Analyze (2 of 5) a. </a:t>
            </a:r>
            <a:endParaRPr lang="en-US" dirty="0"/>
          </a:p>
        </p:txBody>
      </p:sp>
      <p:pic>
        <p:nvPicPr>
          <p:cNvPr id="6" name="Content Placeholder 5">
            <a:extLst>
              <a:ext uri="{FF2B5EF4-FFF2-40B4-BE49-F238E27FC236}">
                <a16:creationId xmlns:a16="http://schemas.microsoft.com/office/drawing/2014/main" id="{D4369F06-D1FB-50CF-1653-D0B79455DF16}"/>
              </a:ext>
            </a:extLst>
          </p:cNvPr>
          <p:cNvPicPr>
            <a:picLocks noGrp="1" noChangeAspect="1"/>
          </p:cNvPicPr>
          <p:nvPr>
            <p:ph idx="1"/>
          </p:nvPr>
        </p:nvPicPr>
        <p:blipFill>
          <a:blip r:embed="rId2"/>
          <a:stretch>
            <a:fillRect/>
          </a:stretch>
        </p:blipFill>
        <p:spPr>
          <a:xfrm>
            <a:off x="5604642" y="982663"/>
            <a:ext cx="4666892" cy="4892675"/>
          </a:xfrm>
        </p:spPr>
      </p:pic>
      <p:sp>
        <p:nvSpPr>
          <p:cNvPr id="4" name="Text Placeholder 3">
            <a:extLst>
              <a:ext uri="{FF2B5EF4-FFF2-40B4-BE49-F238E27FC236}">
                <a16:creationId xmlns:a16="http://schemas.microsoft.com/office/drawing/2014/main" id="{FF1DF000-56B9-0AD0-3BE6-9E2F36B0DCD7}"/>
              </a:ext>
            </a:extLst>
          </p:cNvPr>
          <p:cNvSpPr>
            <a:spLocks noGrp="1"/>
          </p:cNvSpPr>
          <p:nvPr>
            <p:ph type="body" sz="half" idx="2"/>
          </p:nvPr>
        </p:nvSpPr>
        <p:spPr>
          <a:xfrm>
            <a:off x="1293811" y="3031065"/>
            <a:ext cx="2891823" cy="2438404"/>
          </a:xfrm>
        </p:spPr>
        <p:txBody>
          <a:bodyPr/>
          <a:lstStyle/>
          <a:p>
            <a:pPr marL="285750" indent="-285750" algn="l">
              <a:buFont typeface="Arial" panose="020B0604020202020204" pitchFamily="34" charset="0"/>
              <a:buChar char="•"/>
            </a:pPr>
            <a:r>
              <a:rPr lang="en-US" sz="1800" dirty="0">
                <a:latin typeface="Nunito" pitchFamily="2" charset="0"/>
              </a:rPr>
              <a:t>Bronx Arrest Data</a:t>
            </a:r>
          </a:p>
          <a:p>
            <a:pPr marL="285750" indent="-285750" algn="l">
              <a:buFont typeface="Arial" panose="020B0604020202020204" pitchFamily="34" charset="0"/>
              <a:buChar char="•"/>
            </a:pPr>
            <a:r>
              <a:rPr lang="en-US" sz="1800" dirty="0">
                <a:latin typeface="Nunito" pitchFamily="2" charset="0"/>
              </a:rPr>
              <a:t>9 Mental Health Facilities </a:t>
            </a:r>
          </a:p>
          <a:p>
            <a:pPr marL="285750" indent="-285750" algn="l">
              <a:buFont typeface="Arial" panose="020B0604020202020204" pitchFamily="34" charset="0"/>
              <a:buChar char="•"/>
            </a:pPr>
            <a:r>
              <a:rPr lang="en-US" sz="1800" dirty="0">
                <a:latin typeface="Nunito" pitchFamily="2" charset="0"/>
              </a:rPr>
              <a:t>1,472,654 Population</a:t>
            </a:r>
          </a:p>
          <a:p>
            <a:pPr marL="285750" indent="-285750" algn="l">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57123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32DB-3D2B-A95B-BE99-ABEEED6ABA1F}"/>
              </a:ext>
            </a:extLst>
          </p:cNvPr>
          <p:cNvSpPr>
            <a:spLocks noGrp="1"/>
          </p:cNvSpPr>
          <p:nvPr>
            <p:ph type="title"/>
          </p:nvPr>
        </p:nvSpPr>
        <p:spPr/>
        <p:txBody>
          <a:bodyPr/>
          <a:lstStyle/>
          <a:p>
            <a:r>
              <a:rPr lang="en-US" sz="2400" dirty="0">
                <a:solidFill>
                  <a:srgbClr val="262626"/>
                </a:solidFill>
              </a:rPr>
              <a:t>Analyze (2 of 5) b. </a:t>
            </a:r>
            <a:endParaRPr lang="en-US" b="1" dirty="0"/>
          </a:p>
        </p:txBody>
      </p:sp>
      <p:pic>
        <p:nvPicPr>
          <p:cNvPr id="6" name="Content Placeholder 5">
            <a:extLst>
              <a:ext uri="{FF2B5EF4-FFF2-40B4-BE49-F238E27FC236}">
                <a16:creationId xmlns:a16="http://schemas.microsoft.com/office/drawing/2014/main" id="{E0F3750F-20E5-3E2B-D776-B200343C7F9B}"/>
              </a:ext>
            </a:extLst>
          </p:cNvPr>
          <p:cNvPicPr>
            <a:picLocks noGrp="1" noChangeAspect="1"/>
          </p:cNvPicPr>
          <p:nvPr>
            <p:ph idx="1"/>
          </p:nvPr>
        </p:nvPicPr>
        <p:blipFill>
          <a:blip r:embed="rId2"/>
          <a:stretch>
            <a:fillRect/>
          </a:stretch>
        </p:blipFill>
        <p:spPr>
          <a:xfrm>
            <a:off x="5960757" y="982663"/>
            <a:ext cx="4385286" cy="4892675"/>
          </a:xfrm>
        </p:spPr>
      </p:pic>
      <p:sp>
        <p:nvSpPr>
          <p:cNvPr id="4" name="Text Placeholder 3">
            <a:extLst>
              <a:ext uri="{FF2B5EF4-FFF2-40B4-BE49-F238E27FC236}">
                <a16:creationId xmlns:a16="http://schemas.microsoft.com/office/drawing/2014/main" id="{E2DFE5FB-990A-6524-D915-4843F55A5E19}"/>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800" dirty="0">
                <a:latin typeface="Nunito" pitchFamily="2" charset="0"/>
              </a:rPr>
              <a:t>Manhattan Arrest Data</a:t>
            </a:r>
          </a:p>
          <a:p>
            <a:pPr marL="285750" indent="-285750" algn="l">
              <a:buFont typeface="Arial" panose="020B0604020202020204" pitchFamily="34" charset="0"/>
              <a:buChar char="•"/>
            </a:pPr>
            <a:r>
              <a:rPr lang="en-US" sz="1800" dirty="0">
                <a:latin typeface="Nunito" pitchFamily="2" charset="0"/>
              </a:rPr>
              <a:t>33 Mental Facilities</a:t>
            </a:r>
          </a:p>
          <a:p>
            <a:pPr marL="285750" indent="-285750" algn="l">
              <a:buFont typeface="Arial" panose="020B0604020202020204" pitchFamily="34" charset="0"/>
              <a:buChar char="•"/>
            </a:pPr>
            <a:r>
              <a:rPr lang="en-US" sz="1800" dirty="0">
                <a:latin typeface="Nunito" pitchFamily="2" charset="0"/>
              </a:rPr>
              <a:t>1,694,251 Population</a:t>
            </a:r>
          </a:p>
          <a:p>
            <a:pPr marL="285750" indent="-285750" algn="l">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39480721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297</TotalTime>
  <Words>1270</Words>
  <Application>Microsoft Office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Garamond</vt:lpstr>
      <vt:lpstr>Maven Pro</vt:lpstr>
      <vt:lpstr>Nunito</vt:lpstr>
      <vt:lpstr>Organic</vt:lpstr>
      <vt:lpstr>Mental Illness Service Availability and It’s Affect on Crime Rate in NYC Boroughs </vt:lpstr>
      <vt:lpstr>Outline</vt:lpstr>
      <vt:lpstr>Ask</vt:lpstr>
      <vt:lpstr>Prepare</vt:lpstr>
      <vt:lpstr>Process</vt:lpstr>
      <vt:lpstr>Analyze (1 of 5)</vt:lpstr>
      <vt:lpstr>Analyze (2 of 5) </vt:lpstr>
      <vt:lpstr>Analyze (2 of 5) a. </vt:lpstr>
      <vt:lpstr>Analyze (2 of 5) b. </vt:lpstr>
      <vt:lpstr>Analyze (2 of 5) c. </vt:lpstr>
      <vt:lpstr>Analyze (2 of 5) d.</vt:lpstr>
      <vt:lpstr>Analyze (2 of 5) e.</vt:lpstr>
      <vt:lpstr>Analyze (3 of 5)</vt:lpstr>
      <vt:lpstr>Analyze (4 of 5)</vt:lpstr>
      <vt:lpstr>Analyze (5 of 5)</vt:lpstr>
      <vt:lpstr>Share (1 of 4)</vt:lpstr>
      <vt:lpstr>Share 2 of 4</vt:lpstr>
      <vt:lpstr>Share 3 of 4</vt:lpstr>
      <vt:lpstr>Share (4 of 4)</vt:lpstr>
      <vt:lpstr>Share (4 of 4) cont.</vt:lpstr>
      <vt:lp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Illness Service Availability and It’s Affect on Crime Rate in NYC Boroughs </dc:title>
  <dc:creator>La'Berrick Williams</dc:creator>
  <cp:lastModifiedBy>La'Berrick Williams</cp:lastModifiedBy>
  <cp:revision>1</cp:revision>
  <dcterms:created xsi:type="dcterms:W3CDTF">2024-01-09T22:12:59Z</dcterms:created>
  <dcterms:modified xsi:type="dcterms:W3CDTF">2024-01-10T03:10:24Z</dcterms:modified>
</cp:coreProperties>
</file>